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94595"/>
  </p:normalViewPr>
  <p:slideViewPr>
    <p:cSldViewPr>
      <p:cViewPr varScale="1">
        <p:scale>
          <a:sx n="59" d="100"/>
          <a:sy n="59" d="100"/>
        </p:scale>
        <p:origin x="964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5"/>
              </a:lnSpc>
            </a:pPr>
            <a:fld id="{81D60167-4931-47E6-BA6A-407CBD079E47}" type="slidenum">
              <a:rPr spc="20" dirty="0"/>
              <a:t>‹Nº›</a:t>
            </a:fld>
            <a:endParaRPr spc="2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5"/>
              </a:lnSpc>
            </a:pPr>
            <a:fld id="{81D60167-4931-47E6-BA6A-407CBD079E47}" type="slidenum">
              <a:rPr spc="20" dirty="0"/>
              <a:t>‹Nº›</a:t>
            </a:fld>
            <a:endParaRPr spc="2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12/14/2024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5"/>
              </a:lnSpc>
            </a:pPr>
            <a:fld id="{81D60167-4931-47E6-BA6A-407CBD079E47}" type="slidenum">
              <a:rPr spc="20" dirty="0"/>
              <a:t>‹Nº›</a:t>
            </a:fld>
            <a:endParaRPr spc="2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12/14/2024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5"/>
              </a:lnSpc>
            </a:pPr>
            <a:fld id="{81D60167-4931-47E6-BA6A-407CBD079E47}" type="slidenum">
              <a:rPr spc="20" dirty="0"/>
              <a:t>‹Nº›</a:t>
            </a:fld>
            <a:endParaRPr spc="2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12/14/2024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5"/>
              </a:lnSpc>
            </a:pPr>
            <a:fld id="{81D60167-4931-47E6-BA6A-407CBD079E47}" type="slidenum">
              <a:rPr spc="20" dirty="0"/>
              <a:t>‹Nº›</a:t>
            </a:fld>
            <a:endParaRPr spc="2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69" y="417703"/>
            <a:ext cx="9945370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6475" y="3255136"/>
            <a:ext cx="7235825" cy="18275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4306" y="6103723"/>
            <a:ext cx="333755" cy="255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5"/>
              </a:lnSpc>
            </a:pPr>
            <a:fld id="{81D60167-4931-47E6-BA6A-407CBD079E47}" type="slidenum">
              <a:rPr spc="20" dirty="0"/>
              <a:t>‹Nº›</a:t>
            </a:fld>
            <a:endParaRPr spc="2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gSalass/semana-10v4/blob/main/jupyter-labs-eda-sql-coursera_sqllite-v4-Luis-Salas.ipyn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gSalass/Semana-10-v5/blob/main/jupyter-labs-eda-sql-coursera_sqllite-v5-Luis-Salas.ipynb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gSalass/Semana-10v6/blob/main/lab-jupyter-launch-site-location-v6-Luis-Salas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gSalass/semana-10v3/blob/main/labs-jupyter-spacex-Data%20wrangling-v3-Luis-Salas.ipynb" TargetMode="External"/><Relationship Id="rId2" Type="http://schemas.openxmlformats.org/officeDocument/2006/relationships/hyperlink" Target="https://github.com/IngSalass/Semana-10/blob/main/jupyter-labs-spacex-data-collection-api-v2-Luis-Salas.ipynb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gSalass/Semana-10/blob/main/jupyter-labs-spacex-data-collection-api-v2-Luis-Salas.ipynb" TargetMode="External"/><Relationship Id="rId7" Type="http://schemas.openxmlformats.org/officeDocument/2006/relationships/hyperlink" Target="https://api.spacexdata.com/v4/payloads/" TargetMode="External"/><Relationship Id="rId2" Type="http://schemas.openxmlformats.org/officeDocument/2006/relationships/hyperlink" Target="https://api.spacexdata.com/v4/launches/pas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i.spacexdata.com/v4/cores/" TargetMode="External"/><Relationship Id="rId5" Type="http://schemas.openxmlformats.org/officeDocument/2006/relationships/hyperlink" Target="https://api.spacexdata.com/v4/launchpads/" TargetMode="External"/><Relationship Id="rId4" Type="http://schemas.openxmlformats.org/officeDocument/2006/relationships/hyperlink" Target="https://api.spacexdata.com/v4/rockets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gSalass/Semana-10-v2/blob/main/jupyter-labs-webscraping-v2-Luis-Salas.ipynb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gSalass/semana-10v3/blob/main/labs-jupyter-spacex-Data%20wrangling-v3-Luis-Salas.ipynb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42136" y="4588586"/>
            <a:ext cx="281876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lang="es-MX" spc="60" dirty="0">
                <a:solidFill>
                  <a:srgbClr val="E7E6E6"/>
                </a:solidFill>
                <a:latin typeface="Microsoft Sans Serif"/>
                <a:cs typeface="Microsoft Sans Serif"/>
              </a:rPr>
              <a:t>Nombre: Luis Salas </a:t>
            </a:r>
          </a:p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lang="es-MX" spc="60" dirty="0">
                <a:solidFill>
                  <a:srgbClr val="E7E6E6"/>
                </a:solidFill>
                <a:latin typeface="Microsoft Sans Serif"/>
                <a:cs typeface="Microsoft Sans Serif"/>
              </a:rPr>
              <a:t>Fecha: 14/12/24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9825" y="676884"/>
            <a:ext cx="2104136" cy="6291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499361"/>
            <a:ext cx="9509125" cy="42697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295910" indent="-228600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developed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want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b="1" spc="-155" dirty="0">
                <a:solidFill>
                  <a:srgbClr val="292929"/>
                </a:solidFill>
                <a:latin typeface="Arial"/>
                <a:cs typeface="Arial"/>
              </a:rPr>
              <a:t>explore</a:t>
            </a:r>
            <a:r>
              <a:rPr sz="2200" b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35" dirty="0">
                <a:solidFill>
                  <a:srgbClr val="292929"/>
                </a:solidFill>
                <a:latin typeface="Arial"/>
                <a:cs typeface="Arial"/>
              </a:rPr>
              <a:t>if</a:t>
            </a:r>
            <a:r>
              <a:rPr sz="2200" b="1" spc="-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30" dirty="0">
                <a:solidFill>
                  <a:srgbClr val="292929"/>
                </a:solidFill>
                <a:latin typeface="Arial"/>
                <a:cs typeface="Arial"/>
              </a:rPr>
              <a:t>there</a:t>
            </a:r>
            <a:r>
              <a:rPr sz="2200" b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35" dirty="0">
                <a:solidFill>
                  <a:srgbClr val="292929"/>
                </a:solidFill>
                <a:latin typeface="Arial"/>
                <a:cs typeface="Arial"/>
              </a:rPr>
              <a:t>are</a:t>
            </a:r>
            <a:r>
              <a:rPr sz="2200" b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75" dirty="0">
                <a:solidFill>
                  <a:srgbClr val="292929"/>
                </a:solidFill>
                <a:latin typeface="Arial"/>
                <a:cs typeface="Arial"/>
              </a:rPr>
              <a:t>any </a:t>
            </a:r>
            <a:r>
              <a:rPr sz="2200" b="1" spc="-165" dirty="0">
                <a:solidFill>
                  <a:srgbClr val="292929"/>
                </a:solidFill>
                <a:latin typeface="Arial"/>
                <a:cs typeface="Arial"/>
              </a:rPr>
              <a:t>correlations</a:t>
            </a:r>
            <a:r>
              <a:rPr sz="2200" b="1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55" dirty="0">
                <a:solidFill>
                  <a:srgbClr val="292929"/>
                </a:solidFill>
                <a:latin typeface="Arial"/>
                <a:cs typeface="Arial"/>
              </a:rPr>
              <a:t>between</a:t>
            </a:r>
            <a:r>
              <a:rPr sz="2200" b="1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14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b="1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30" dirty="0">
                <a:solidFill>
                  <a:srgbClr val="292929"/>
                </a:solidFill>
                <a:latin typeface="Arial"/>
                <a:cs typeface="Arial"/>
              </a:rPr>
              <a:t>different</a:t>
            </a:r>
            <a:r>
              <a:rPr sz="2200" b="1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40" dirty="0">
                <a:solidFill>
                  <a:srgbClr val="292929"/>
                </a:solidFill>
                <a:latin typeface="Arial"/>
                <a:cs typeface="Arial"/>
              </a:rPr>
              <a:t>variables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22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330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“</a:t>
            </a:r>
            <a:r>
              <a:rPr sz="1900" i="1" spc="-80" dirty="0">
                <a:solidFill>
                  <a:srgbClr val="292929"/>
                </a:solidFill>
                <a:latin typeface="Arial"/>
                <a:cs typeface="Arial"/>
              </a:rPr>
              <a:t>Relationship</a:t>
            </a:r>
            <a:r>
              <a:rPr sz="1900" i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spc="-110" dirty="0">
                <a:solidFill>
                  <a:srgbClr val="292929"/>
                </a:solidFill>
                <a:latin typeface="Arial"/>
                <a:cs typeface="Arial"/>
              </a:rPr>
              <a:t>between</a:t>
            </a:r>
            <a:r>
              <a:rPr sz="1900" i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spc="-45" dirty="0">
                <a:solidFill>
                  <a:srgbClr val="292929"/>
                </a:solidFill>
                <a:latin typeface="Arial"/>
                <a:cs typeface="Arial"/>
              </a:rPr>
              <a:t>Flight</a:t>
            </a:r>
            <a:r>
              <a:rPr sz="1900" i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spc="-135" dirty="0">
                <a:solidFill>
                  <a:srgbClr val="292929"/>
                </a:solidFill>
                <a:latin typeface="Arial"/>
                <a:cs typeface="Arial"/>
              </a:rPr>
              <a:t>Number</a:t>
            </a:r>
            <a:r>
              <a:rPr sz="1900" i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spc="-10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900" i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spc="-150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1900" i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spc="-10" dirty="0">
                <a:solidFill>
                  <a:srgbClr val="292929"/>
                </a:solidFill>
                <a:latin typeface="Arial"/>
                <a:cs typeface="Arial"/>
              </a:rPr>
              <a:t>Site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”</a:t>
            </a:r>
            <a:endParaRPr sz="18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275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“</a:t>
            </a:r>
            <a:r>
              <a:rPr sz="1900" i="1" spc="-80" dirty="0">
                <a:solidFill>
                  <a:srgbClr val="292929"/>
                </a:solidFill>
                <a:latin typeface="Arial"/>
                <a:cs typeface="Arial"/>
              </a:rPr>
              <a:t>Relationship</a:t>
            </a:r>
            <a:r>
              <a:rPr sz="1900" i="1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spc="-110" dirty="0">
                <a:solidFill>
                  <a:srgbClr val="292929"/>
                </a:solidFill>
                <a:latin typeface="Arial"/>
                <a:cs typeface="Arial"/>
              </a:rPr>
              <a:t>between</a:t>
            </a:r>
            <a:r>
              <a:rPr sz="1900" i="1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spc="-125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1900" i="1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spc="-114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900" i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spc="-150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1900" i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spc="-10" dirty="0">
                <a:solidFill>
                  <a:srgbClr val="292929"/>
                </a:solidFill>
                <a:latin typeface="Arial"/>
                <a:cs typeface="Arial"/>
              </a:rPr>
              <a:t>Site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”</a:t>
            </a:r>
            <a:endParaRPr sz="18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285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“</a:t>
            </a:r>
            <a:r>
              <a:rPr sz="1900" i="1" spc="-80" dirty="0">
                <a:solidFill>
                  <a:srgbClr val="292929"/>
                </a:solidFill>
                <a:latin typeface="Arial"/>
                <a:cs typeface="Arial"/>
              </a:rPr>
              <a:t>Relationship</a:t>
            </a:r>
            <a:r>
              <a:rPr sz="1900" i="1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spc="-110" dirty="0">
                <a:solidFill>
                  <a:srgbClr val="292929"/>
                </a:solidFill>
                <a:latin typeface="Arial"/>
                <a:cs typeface="Arial"/>
              </a:rPr>
              <a:t>between</a:t>
            </a:r>
            <a:r>
              <a:rPr sz="1900" i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spc="-165" dirty="0">
                <a:solidFill>
                  <a:srgbClr val="292929"/>
                </a:solidFill>
                <a:latin typeface="Arial"/>
                <a:cs typeface="Arial"/>
              </a:rPr>
              <a:t>success</a:t>
            </a:r>
            <a:r>
              <a:rPr sz="1900" i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spc="-65" dirty="0">
                <a:solidFill>
                  <a:srgbClr val="292929"/>
                </a:solidFill>
                <a:latin typeface="Arial"/>
                <a:cs typeface="Arial"/>
              </a:rPr>
              <a:t>rate</a:t>
            </a:r>
            <a:r>
              <a:rPr sz="1900" i="1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1900" i="1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spc="-170" dirty="0">
                <a:solidFill>
                  <a:srgbClr val="292929"/>
                </a:solidFill>
                <a:latin typeface="Arial"/>
                <a:cs typeface="Arial"/>
              </a:rPr>
              <a:t>each</a:t>
            </a:r>
            <a:r>
              <a:rPr sz="1900" i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dirty="0">
                <a:solidFill>
                  <a:srgbClr val="292929"/>
                </a:solidFill>
                <a:latin typeface="Arial"/>
                <a:cs typeface="Arial"/>
              </a:rPr>
              <a:t>orbit</a:t>
            </a:r>
            <a:r>
              <a:rPr sz="1900" i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spc="-10" dirty="0">
                <a:solidFill>
                  <a:srgbClr val="292929"/>
                </a:solidFill>
                <a:latin typeface="Arial"/>
                <a:cs typeface="Arial"/>
              </a:rPr>
              <a:t>type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”</a:t>
            </a:r>
            <a:endParaRPr sz="18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285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“</a:t>
            </a:r>
            <a:r>
              <a:rPr sz="1900" i="1" spc="-80" dirty="0">
                <a:solidFill>
                  <a:srgbClr val="292929"/>
                </a:solidFill>
                <a:latin typeface="Arial"/>
                <a:cs typeface="Arial"/>
              </a:rPr>
              <a:t>Relationship</a:t>
            </a:r>
            <a:r>
              <a:rPr sz="1900" i="1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spc="-110" dirty="0">
                <a:solidFill>
                  <a:srgbClr val="292929"/>
                </a:solidFill>
                <a:latin typeface="Arial"/>
                <a:cs typeface="Arial"/>
              </a:rPr>
              <a:t>between</a:t>
            </a:r>
            <a:r>
              <a:rPr sz="1900" i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spc="-45" dirty="0">
                <a:solidFill>
                  <a:srgbClr val="292929"/>
                </a:solidFill>
                <a:latin typeface="Arial"/>
                <a:cs typeface="Arial"/>
              </a:rPr>
              <a:t>Flight </a:t>
            </a:r>
            <a:r>
              <a:rPr sz="1900" i="1" spc="-135" dirty="0">
                <a:solidFill>
                  <a:srgbClr val="292929"/>
                </a:solidFill>
                <a:latin typeface="Arial"/>
                <a:cs typeface="Arial"/>
              </a:rPr>
              <a:t>Number</a:t>
            </a:r>
            <a:r>
              <a:rPr sz="1900" i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spc="-10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900" i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spc="-30" dirty="0">
                <a:solidFill>
                  <a:srgbClr val="292929"/>
                </a:solidFill>
                <a:latin typeface="Arial"/>
                <a:cs typeface="Arial"/>
              </a:rPr>
              <a:t>Orbit</a:t>
            </a:r>
            <a:r>
              <a:rPr sz="1900" i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spc="-10" dirty="0">
                <a:solidFill>
                  <a:srgbClr val="292929"/>
                </a:solidFill>
                <a:latin typeface="Arial"/>
                <a:cs typeface="Arial"/>
              </a:rPr>
              <a:t>type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”</a:t>
            </a:r>
            <a:endParaRPr sz="18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270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“</a:t>
            </a:r>
            <a:r>
              <a:rPr sz="1900" i="1" spc="-80" dirty="0">
                <a:solidFill>
                  <a:srgbClr val="292929"/>
                </a:solidFill>
                <a:latin typeface="Arial"/>
                <a:cs typeface="Arial"/>
              </a:rPr>
              <a:t>Relationship</a:t>
            </a:r>
            <a:r>
              <a:rPr sz="1900" i="1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spc="-100" dirty="0">
                <a:solidFill>
                  <a:srgbClr val="292929"/>
                </a:solidFill>
                <a:latin typeface="Arial"/>
                <a:cs typeface="Arial"/>
              </a:rPr>
              <a:t>between</a:t>
            </a:r>
            <a:r>
              <a:rPr sz="1900" i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spc="-125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1900" i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spc="-114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900" i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spc="-30" dirty="0">
                <a:solidFill>
                  <a:srgbClr val="292929"/>
                </a:solidFill>
                <a:latin typeface="Arial"/>
                <a:cs typeface="Arial"/>
              </a:rPr>
              <a:t>Orbit</a:t>
            </a:r>
            <a:r>
              <a:rPr sz="1900" i="1" spc="-10" dirty="0">
                <a:solidFill>
                  <a:srgbClr val="292929"/>
                </a:solidFill>
                <a:latin typeface="Arial"/>
                <a:cs typeface="Arial"/>
              </a:rPr>
              <a:t> type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”</a:t>
            </a:r>
            <a:endParaRPr sz="18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290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“</a:t>
            </a:r>
            <a:r>
              <a:rPr sz="1900" i="1" spc="-110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1900" i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spc="-165" dirty="0">
                <a:solidFill>
                  <a:srgbClr val="292929"/>
                </a:solidFill>
                <a:latin typeface="Arial"/>
                <a:cs typeface="Arial"/>
              </a:rPr>
              <a:t>success</a:t>
            </a:r>
            <a:r>
              <a:rPr sz="1900" i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spc="-100" dirty="0">
                <a:solidFill>
                  <a:srgbClr val="292929"/>
                </a:solidFill>
                <a:latin typeface="Arial"/>
                <a:cs typeface="Arial"/>
              </a:rPr>
              <a:t>yearly</a:t>
            </a:r>
            <a:r>
              <a:rPr sz="1900" i="1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spc="-10" dirty="0">
                <a:solidFill>
                  <a:srgbClr val="292929"/>
                </a:solidFill>
                <a:latin typeface="Arial"/>
                <a:cs typeface="Arial"/>
              </a:rPr>
              <a:t>trend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”</a:t>
            </a:r>
            <a:endParaRPr sz="18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35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b="1" spc="-160" dirty="0">
                <a:solidFill>
                  <a:srgbClr val="292929"/>
                </a:solidFill>
                <a:latin typeface="Arial"/>
                <a:cs typeface="Arial"/>
              </a:rPr>
              <a:t>GitHub</a:t>
            </a:r>
            <a:r>
              <a:rPr sz="2200" b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305" dirty="0">
                <a:solidFill>
                  <a:srgbClr val="292929"/>
                </a:solidFill>
                <a:latin typeface="Arial"/>
                <a:cs typeface="Arial"/>
              </a:rPr>
              <a:t>URL:</a:t>
            </a:r>
            <a:r>
              <a:rPr lang="es-CL" sz="2000" dirty="0">
                <a:hlinkClick r:id="rId2"/>
              </a:rPr>
              <a:t> semana-10v4/jupyter-labs-eda-sql-coursera_sqllite-v4-Luis-Salas.ipynb at </a:t>
            </a:r>
            <a:r>
              <a:rPr lang="es-CL" sz="2000" dirty="0" err="1">
                <a:hlinkClick r:id="rId2"/>
              </a:rPr>
              <a:t>main</a:t>
            </a:r>
            <a:r>
              <a:rPr lang="es-CL" sz="2000" dirty="0">
                <a:hlinkClick r:id="rId2"/>
              </a:rPr>
              <a:t> · </a:t>
            </a:r>
            <a:r>
              <a:rPr lang="es-CL" sz="2000" dirty="0" err="1">
                <a:hlinkClick r:id="rId2"/>
              </a:rPr>
              <a:t>IngSalass</a:t>
            </a:r>
            <a:r>
              <a:rPr lang="es-CL" sz="2000" dirty="0">
                <a:hlinkClick r:id="rId2"/>
              </a:rPr>
              <a:t>/semana-10v4</a:t>
            </a:r>
            <a:endParaRPr sz="20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10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80" dirty="0"/>
              <a:t>EDA</a:t>
            </a:r>
            <a:r>
              <a:rPr spc="30" dirty="0"/>
              <a:t> </a:t>
            </a:r>
            <a:r>
              <a:rPr dirty="0"/>
              <a:t>with</a:t>
            </a:r>
            <a:r>
              <a:rPr spc="5" dirty="0"/>
              <a:t> </a:t>
            </a:r>
            <a:r>
              <a:rPr spc="-30" dirty="0"/>
              <a:t>Data</a:t>
            </a:r>
            <a:r>
              <a:rPr spc="25" dirty="0"/>
              <a:t> </a:t>
            </a:r>
            <a:r>
              <a:rPr spc="-65" dirty="0"/>
              <a:t>Visualization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164246"/>
            <a:ext cx="10353675" cy="4423006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10"/>
              </a:spcBef>
              <a:buClr>
                <a:srgbClr val="292929"/>
              </a:buClr>
              <a:buFont typeface="Arial MT"/>
              <a:buChar char="•"/>
              <a:tabLst>
                <a:tab pos="240665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%sql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magic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commands:</a:t>
            </a:r>
            <a:endParaRPr sz="1800" dirty="0">
              <a:latin typeface="Microsoft Sans Serif"/>
              <a:cs typeface="Microsoft Sans Serif"/>
            </a:endParaRPr>
          </a:p>
          <a:p>
            <a:pPr marL="699770" lvl="1" indent="-229870">
              <a:lnSpc>
                <a:spcPct val="100000"/>
              </a:lnSpc>
              <a:spcBef>
                <a:spcPts val="585"/>
              </a:spcBef>
              <a:buAutoNum type="arabicPeriod"/>
              <a:tabLst>
                <a:tab pos="699770" algn="l"/>
              </a:tabLst>
            </a:pPr>
            <a:r>
              <a:rPr sz="1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sites:</a:t>
            </a:r>
            <a:r>
              <a:rPr sz="1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50" b="1" i="1" spc="-114" dirty="0">
                <a:solidFill>
                  <a:srgbClr val="292929"/>
                </a:solidFill>
                <a:latin typeface="Arial"/>
                <a:cs typeface="Arial"/>
              </a:rPr>
              <a:t>select</a:t>
            </a:r>
            <a:r>
              <a:rPr sz="1250" b="1" i="1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00" dirty="0">
                <a:solidFill>
                  <a:srgbClr val="292929"/>
                </a:solidFill>
                <a:latin typeface="Arial"/>
                <a:cs typeface="Arial"/>
              </a:rPr>
              <a:t>distinct</a:t>
            </a:r>
            <a:r>
              <a:rPr sz="1250" b="1" i="1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35" dirty="0">
                <a:solidFill>
                  <a:srgbClr val="292929"/>
                </a:solidFill>
                <a:latin typeface="Arial"/>
                <a:cs typeface="Arial"/>
              </a:rPr>
              <a:t>Launch_Site</a:t>
            </a:r>
            <a:r>
              <a:rPr sz="1250" b="1" i="1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20" dirty="0">
                <a:solidFill>
                  <a:srgbClr val="292929"/>
                </a:solidFill>
                <a:latin typeface="Arial"/>
                <a:cs typeface="Arial"/>
              </a:rPr>
              <a:t>from</a:t>
            </a:r>
            <a:r>
              <a:rPr sz="1250" b="1" i="1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90" dirty="0">
                <a:solidFill>
                  <a:srgbClr val="292929"/>
                </a:solidFill>
                <a:latin typeface="Arial"/>
                <a:cs typeface="Arial"/>
              </a:rPr>
              <a:t>SPACEXTBL</a:t>
            </a:r>
            <a:r>
              <a:rPr sz="1250" b="1" i="1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85" dirty="0">
                <a:solidFill>
                  <a:srgbClr val="292929"/>
                </a:solidFill>
                <a:latin typeface="Arial"/>
                <a:cs typeface="Arial"/>
              </a:rPr>
              <a:t>limit</a:t>
            </a:r>
            <a:r>
              <a:rPr sz="1250" b="1" i="1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25" dirty="0">
                <a:solidFill>
                  <a:srgbClr val="292929"/>
                </a:solidFill>
                <a:latin typeface="Arial"/>
                <a:cs typeface="Arial"/>
              </a:rPr>
              <a:t>100</a:t>
            </a:r>
            <a:endParaRPr sz="1250" dirty="0">
              <a:latin typeface="Arial"/>
              <a:cs typeface="Arial"/>
            </a:endParaRPr>
          </a:p>
          <a:p>
            <a:pPr marL="699770" lvl="1" indent="-229870">
              <a:lnSpc>
                <a:spcPct val="100000"/>
              </a:lnSpc>
              <a:spcBef>
                <a:spcPts val="540"/>
              </a:spcBef>
              <a:buAutoNum type="arabicPeriod"/>
              <a:tabLst>
                <a:tab pos="699770" algn="l"/>
              </a:tabLst>
            </a:pPr>
            <a:r>
              <a:rPr sz="1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1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1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1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'CCA’:</a:t>
            </a:r>
            <a:r>
              <a:rPr sz="1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50" b="1" i="1" spc="-114" dirty="0">
                <a:solidFill>
                  <a:srgbClr val="292929"/>
                </a:solidFill>
                <a:latin typeface="Arial"/>
                <a:cs typeface="Arial"/>
              </a:rPr>
              <a:t>select</a:t>
            </a:r>
            <a:r>
              <a:rPr sz="1250" b="1" i="1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dirty="0">
                <a:solidFill>
                  <a:srgbClr val="292929"/>
                </a:solidFill>
                <a:latin typeface="Arial"/>
                <a:cs typeface="Arial"/>
              </a:rPr>
              <a:t>*</a:t>
            </a:r>
            <a:r>
              <a:rPr sz="1250" b="1" i="1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20" dirty="0">
                <a:solidFill>
                  <a:srgbClr val="292929"/>
                </a:solidFill>
                <a:latin typeface="Arial"/>
                <a:cs typeface="Arial"/>
              </a:rPr>
              <a:t>from</a:t>
            </a:r>
            <a:r>
              <a:rPr sz="1250" b="1" i="1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90" dirty="0">
                <a:solidFill>
                  <a:srgbClr val="292929"/>
                </a:solidFill>
                <a:latin typeface="Arial"/>
                <a:cs typeface="Arial"/>
              </a:rPr>
              <a:t>SPACEXTBL</a:t>
            </a:r>
            <a:r>
              <a:rPr sz="1250" b="1" i="1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25" dirty="0">
                <a:solidFill>
                  <a:srgbClr val="292929"/>
                </a:solidFill>
                <a:latin typeface="Arial"/>
                <a:cs typeface="Arial"/>
              </a:rPr>
              <a:t>where</a:t>
            </a:r>
            <a:r>
              <a:rPr sz="1250" b="1" i="1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35" dirty="0">
                <a:solidFill>
                  <a:srgbClr val="292929"/>
                </a:solidFill>
                <a:latin typeface="Arial"/>
                <a:cs typeface="Arial"/>
              </a:rPr>
              <a:t>Launch_Site</a:t>
            </a:r>
            <a:r>
              <a:rPr sz="1250" b="1" i="1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70" dirty="0">
                <a:solidFill>
                  <a:srgbClr val="292929"/>
                </a:solidFill>
                <a:latin typeface="Arial"/>
                <a:cs typeface="Arial"/>
              </a:rPr>
              <a:t>LIKE</a:t>
            </a:r>
            <a:r>
              <a:rPr sz="1250" b="1" i="1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40" dirty="0">
                <a:solidFill>
                  <a:srgbClr val="292929"/>
                </a:solidFill>
                <a:latin typeface="Arial"/>
                <a:cs typeface="Arial"/>
              </a:rPr>
              <a:t>'CCA%'</a:t>
            </a:r>
            <a:r>
              <a:rPr sz="1250" b="1" i="1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85" dirty="0">
                <a:solidFill>
                  <a:srgbClr val="292929"/>
                </a:solidFill>
                <a:latin typeface="Arial"/>
                <a:cs typeface="Arial"/>
              </a:rPr>
              <a:t>limit</a:t>
            </a:r>
            <a:r>
              <a:rPr sz="1250" b="1" i="1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50" dirty="0">
                <a:solidFill>
                  <a:srgbClr val="292929"/>
                </a:solidFill>
                <a:latin typeface="Arial"/>
                <a:cs typeface="Arial"/>
              </a:rPr>
              <a:t>5</a:t>
            </a:r>
            <a:endParaRPr sz="1250" dirty="0">
              <a:latin typeface="Arial"/>
              <a:cs typeface="Arial"/>
            </a:endParaRPr>
          </a:p>
          <a:p>
            <a:pPr marL="699770" lvl="1" indent="-229870">
              <a:lnSpc>
                <a:spcPct val="100000"/>
              </a:lnSpc>
              <a:spcBef>
                <a:spcPts val="540"/>
              </a:spcBef>
              <a:buAutoNum type="arabicPeriod"/>
              <a:tabLst>
                <a:tab pos="699770" algn="l"/>
              </a:tabLst>
            </a:pPr>
            <a:r>
              <a:rPr sz="1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1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(CRS):</a:t>
            </a:r>
            <a:r>
              <a:rPr sz="1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50" b="1" i="1" spc="-114" dirty="0">
                <a:solidFill>
                  <a:srgbClr val="292929"/>
                </a:solidFill>
                <a:latin typeface="Arial"/>
                <a:cs typeface="Arial"/>
              </a:rPr>
              <a:t>select</a:t>
            </a:r>
            <a:r>
              <a:rPr sz="1250" b="1" i="1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40" dirty="0">
                <a:solidFill>
                  <a:srgbClr val="292929"/>
                </a:solidFill>
                <a:latin typeface="Arial"/>
                <a:cs typeface="Arial"/>
              </a:rPr>
              <a:t>sum(PAYLOAD_MASS</a:t>
            </a:r>
            <a:r>
              <a:rPr sz="1250" b="1" i="1" u="sng" spc="190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  </a:t>
            </a:r>
            <a:r>
              <a:rPr sz="1250" b="1" i="1" spc="-180" dirty="0">
                <a:solidFill>
                  <a:srgbClr val="292929"/>
                </a:solidFill>
                <a:latin typeface="Arial"/>
                <a:cs typeface="Arial"/>
              </a:rPr>
              <a:t>KG_)</a:t>
            </a:r>
            <a:r>
              <a:rPr sz="1250" b="1" i="1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20" dirty="0">
                <a:solidFill>
                  <a:srgbClr val="292929"/>
                </a:solidFill>
                <a:latin typeface="Arial"/>
                <a:cs typeface="Arial"/>
              </a:rPr>
              <a:t>from</a:t>
            </a:r>
            <a:r>
              <a:rPr sz="1250" b="1" i="1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90" dirty="0">
                <a:solidFill>
                  <a:srgbClr val="292929"/>
                </a:solidFill>
                <a:latin typeface="Arial"/>
                <a:cs typeface="Arial"/>
              </a:rPr>
              <a:t>SPACEXTBL</a:t>
            </a:r>
            <a:r>
              <a:rPr sz="1250" b="1" i="1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25" dirty="0">
                <a:solidFill>
                  <a:srgbClr val="292929"/>
                </a:solidFill>
                <a:latin typeface="Arial"/>
                <a:cs typeface="Arial"/>
              </a:rPr>
              <a:t>where</a:t>
            </a:r>
            <a:r>
              <a:rPr sz="1250" b="1" i="1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35" dirty="0">
                <a:solidFill>
                  <a:srgbClr val="292929"/>
                </a:solidFill>
                <a:latin typeface="Arial"/>
                <a:cs typeface="Arial"/>
              </a:rPr>
              <a:t>Customer</a:t>
            </a:r>
            <a:r>
              <a:rPr sz="1250" b="1" i="1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10" dirty="0">
                <a:solidFill>
                  <a:srgbClr val="292929"/>
                </a:solidFill>
                <a:latin typeface="Arial"/>
                <a:cs typeface="Arial"/>
              </a:rPr>
              <a:t>='NASA</a:t>
            </a:r>
            <a:r>
              <a:rPr sz="1250" b="1" i="1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60" dirty="0">
                <a:solidFill>
                  <a:srgbClr val="292929"/>
                </a:solidFill>
                <a:latin typeface="Arial"/>
                <a:cs typeface="Arial"/>
              </a:rPr>
              <a:t>(CRS)'</a:t>
            </a:r>
            <a:endParaRPr sz="1250" dirty="0">
              <a:latin typeface="Arial"/>
              <a:cs typeface="Arial"/>
            </a:endParaRPr>
          </a:p>
          <a:p>
            <a:pPr marL="699770" lvl="1" indent="-229870">
              <a:lnSpc>
                <a:spcPct val="100000"/>
              </a:lnSpc>
              <a:spcBef>
                <a:spcPts val="540"/>
              </a:spcBef>
              <a:buAutoNum type="arabicPeriod"/>
              <a:tabLst>
                <a:tab pos="699770" algn="l"/>
              </a:tabLst>
            </a:pPr>
            <a:r>
              <a:rPr sz="1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200" dirty="0">
                <a:solidFill>
                  <a:srgbClr val="292929"/>
                </a:solidFill>
                <a:latin typeface="Microsoft Sans Serif"/>
                <a:cs typeface="Microsoft Sans Serif"/>
              </a:rPr>
              <a:t> F9</a:t>
            </a:r>
            <a:r>
              <a:rPr sz="1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v1.1:</a:t>
            </a:r>
            <a:r>
              <a:rPr sz="1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50" b="1" i="1" spc="-114" dirty="0">
                <a:solidFill>
                  <a:srgbClr val="292929"/>
                </a:solidFill>
                <a:latin typeface="Arial"/>
                <a:cs typeface="Arial"/>
              </a:rPr>
              <a:t>select</a:t>
            </a:r>
            <a:r>
              <a:rPr sz="1250" b="1" i="1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30" dirty="0">
                <a:solidFill>
                  <a:srgbClr val="292929"/>
                </a:solidFill>
                <a:latin typeface="Arial"/>
                <a:cs typeface="Arial"/>
              </a:rPr>
              <a:t>avg(PAYLOAD_MASS</a:t>
            </a:r>
            <a:r>
              <a:rPr sz="1250" b="1" i="1" u="sng" spc="175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  </a:t>
            </a:r>
            <a:r>
              <a:rPr sz="1250" b="1" i="1" spc="-180" dirty="0">
                <a:solidFill>
                  <a:srgbClr val="292929"/>
                </a:solidFill>
                <a:latin typeface="Arial"/>
                <a:cs typeface="Arial"/>
              </a:rPr>
              <a:t>KG_)</a:t>
            </a:r>
            <a:r>
              <a:rPr sz="1250" b="1" i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14" dirty="0">
                <a:solidFill>
                  <a:srgbClr val="292929"/>
                </a:solidFill>
                <a:latin typeface="Arial"/>
                <a:cs typeface="Arial"/>
              </a:rPr>
              <a:t>from</a:t>
            </a:r>
            <a:r>
              <a:rPr sz="1250" b="1" i="1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90" dirty="0">
                <a:solidFill>
                  <a:srgbClr val="292929"/>
                </a:solidFill>
                <a:latin typeface="Arial"/>
                <a:cs typeface="Arial"/>
              </a:rPr>
              <a:t>SPACEXTBL</a:t>
            </a:r>
            <a:r>
              <a:rPr sz="1250" b="1" i="1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25" dirty="0">
                <a:solidFill>
                  <a:srgbClr val="292929"/>
                </a:solidFill>
                <a:latin typeface="Arial"/>
                <a:cs typeface="Arial"/>
              </a:rPr>
              <a:t>where</a:t>
            </a:r>
            <a:r>
              <a:rPr sz="1250" b="1" i="1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25" dirty="0">
                <a:solidFill>
                  <a:srgbClr val="292929"/>
                </a:solidFill>
                <a:latin typeface="Arial"/>
                <a:cs typeface="Arial"/>
              </a:rPr>
              <a:t>Booster_Version</a:t>
            </a:r>
            <a:r>
              <a:rPr sz="1250" b="1" i="1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70" dirty="0">
                <a:solidFill>
                  <a:srgbClr val="292929"/>
                </a:solidFill>
                <a:latin typeface="Arial"/>
                <a:cs typeface="Arial"/>
              </a:rPr>
              <a:t>=</a:t>
            </a:r>
            <a:r>
              <a:rPr sz="1250" b="1" i="1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65" dirty="0">
                <a:solidFill>
                  <a:srgbClr val="292929"/>
                </a:solidFill>
                <a:latin typeface="Arial"/>
                <a:cs typeface="Arial"/>
              </a:rPr>
              <a:t>'F9</a:t>
            </a:r>
            <a:r>
              <a:rPr sz="1250" b="1" i="1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0" dirty="0">
                <a:solidFill>
                  <a:srgbClr val="292929"/>
                </a:solidFill>
                <a:latin typeface="Arial"/>
                <a:cs typeface="Arial"/>
              </a:rPr>
              <a:t>v1.1’</a:t>
            </a:r>
            <a:endParaRPr sz="1250" dirty="0">
              <a:latin typeface="Arial"/>
              <a:cs typeface="Arial"/>
            </a:endParaRPr>
          </a:p>
          <a:p>
            <a:pPr marL="699770" lvl="1" indent="-229870">
              <a:lnSpc>
                <a:spcPct val="100000"/>
              </a:lnSpc>
              <a:spcBef>
                <a:spcPts val="545"/>
              </a:spcBef>
              <a:buAutoNum type="arabicPeriod"/>
              <a:tabLst>
                <a:tab pos="699770" algn="l"/>
              </a:tabLst>
            </a:pPr>
            <a:r>
              <a:rPr sz="12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1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pad:</a:t>
            </a:r>
            <a:r>
              <a:rPr sz="1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50" b="1" i="1" spc="-114" dirty="0">
                <a:solidFill>
                  <a:srgbClr val="292929"/>
                </a:solidFill>
                <a:latin typeface="Arial"/>
                <a:cs typeface="Arial"/>
              </a:rPr>
              <a:t>select</a:t>
            </a:r>
            <a:r>
              <a:rPr sz="1250" b="1" i="1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05" dirty="0">
                <a:solidFill>
                  <a:srgbClr val="292929"/>
                </a:solidFill>
                <a:latin typeface="Arial"/>
                <a:cs typeface="Arial"/>
              </a:rPr>
              <a:t>min(Date)</a:t>
            </a:r>
            <a:r>
              <a:rPr sz="1250" b="1" i="1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20" dirty="0">
                <a:solidFill>
                  <a:srgbClr val="292929"/>
                </a:solidFill>
                <a:latin typeface="Arial"/>
                <a:cs typeface="Arial"/>
              </a:rPr>
              <a:t>from</a:t>
            </a:r>
            <a:r>
              <a:rPr sz="1250" b="1" i="1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90" dirty="0">
                <a:solidFill>
                  <a:srgbClr val="292929"/>
                </a:solidFill>
                <a:latin typeface="Arial"/>
                <a:cs typeface="Arial"/>
              </a:rPr>
              <a:t>SPACEXTBL</a:t>
            </a:r>
            <a:r>
              <a:rPr sz="1250" b="1" i="1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25" dirty="0">
                <a:solidFill>
                  <a:srgbClr val="292929"/>
                </a:solidFill>
                <a:latin typeface="Arial"/>
                <a:cs typeface="Arial"/>
              </a:rPr>
              <a:t>where</a:t>
            </a:r>
            <a:r>
              <a:rPr sz="1250" b="1" i="1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30" dirty="0">
                <a:solidFill>
                  <a:srgbClr val="292929"/>
                </a:solidFill>
                <a:latin typeface="Arial"/>
                <a:cs typeface="Arial"/>
              </a:rPr>
              <a:t>Landing_Outcome</a:t>
            </a:r>
            <a:r>
              <a:rPr sz="1250" b="1" i="1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95" dirty="0">
                <a:solidFill>
                  <a:srgbClr val="292929"/>
                </a:solidFill>
                <a:latin typeface="Arial"/>
                <a:cs typeface="Arial"/>
              </a:rPr>
              <a:t>not</a:t>
            </a:r>
            <a:r>
              <a:rPr sz="1250" b="1" i="1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90" dirty="0">
                <a:solidFill>
                  <a:srgbClr val="292929"/>
                </a:solidFill>
                <a:latin typeface="Arial"/>
                <a:cs typeface="Arial"/>
              </a:rPr>
              <a:t>like</a:t>
            </a:r>
            <a:r>
              <a:rPr sz="1250" b="1" i="1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0" dirty="0">
                <a:solidFill>
                  <a:srgbClr val="292929"/>
                </a:solidFill>
                <a:latin typeface="Arial"/>
                <a:cs typeface="Arial"/>
              </a:rPr>
              <a:t>'%Failure%'</a:t>
            </a:r>
            <a:endParaRPr sz="1250" dirty="0">
              <a:latin typeface="Arial"/>
              <a:cs typeface="Arial"/>
            </a:endParaRPr>
          </a:p>
          <a:p>
            <a:pPr marL="698500" marR="105410" lvl="1" indent="-228600">
              <a:lnSpc>
                <a:spcPts val="1440"/>
              </a:lnSpc>
              <a:spcBef>
                <a:spcPts val="635"/>
              </a:spcBef>
              <a:buAutoNum type="arabicPeriod"/>
              <a:tabLst>
                <a:tab pos="698500" algn="l"/>
                <a:tab pos="699770" algn="l"/>
              </a:tabLst>
            </a:pPr>
            <a:r>
              <a:rPr sz="12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 drone</a:t>
            </a:r>
            <a:r>
              <a:rPr sz="1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greater</a:t>
            </a:r>
            <a:r>
              <a:rPr sz="1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1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 </a:t>
            </a:r>
            <a:r>
              <a:rPr sz="1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1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292929"/>
                </a:solidFill>
                <a:latin typeface="Microsoft Sans Serif"/>
                <a:cs typeface="Microsoft Sans Serif"/>
              </a:rPr>
              <a:t>6000:</a:t>
            </a:r>
            <a:r>
              <a:rPr sz="1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50" b="1" i="1" spc="-114" dirty="0">
                <a:solidFill>
                  <a:srgbClr val="292929"/>
                </a:solidFill>
                <a:latin typeface="Arial"/>
                <a:cs typeface="Arial"/>
              </a:rPr>
              <a:t>select</a:t>
            </a:r>
            <a:r>
              <a:rPr sz="1250" b="1" i="1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00" dirty="0">
                <a:solidFill>
                  <a:srgbClr val="292929"/>
                </a:solidFill>
                <a:latin typeface="Arial"/>
                <a:cs typeface="Arial"/>
              </a:rPr>
              <a:t>distinct</a:t>
            </a:r>
            <a:r>
              <a:rPr sz="1250" b="1" i="1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75" dirty="0">
                <a:solidFill>
                  <a:srgbClr val="292929"/>
                </a:solidFill>
                <a:latin typeface="Arial"/>
                <a:cs typeface="Arial"/>
              </a:rPr>
              <a:t>Booster_Version </a:t>
            </a:r>
            <a:r>
              <a:rPr sz="1250" b="1" i="1" spc="-120" dirty="0">
                <a:solidFill>
                  <a:srgbClr val="292929"/>
                </a:solidFill>
                <a:latin typeface="Arial"/>
                <a:cs typeface="Arial"/>
              </a:rPr>
              <a:t>from</a:t>
            </a:r>
            <a:r>
              <a:rPr sz="1250" b="1" i="1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90" dirty="0">
                <a:solidFill>
                  <a:srgbClr val="292929"/>
                </a:solidFill>
                <a:latin typeface="Arial"/>
                <a:cs typeface="Arial"/>
              </a:rPr>
              <a:t>SPACEXTBL</a:t>
            </a:r>
            <a:r>
              <a:rPr sz="1250" b="1" i="1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14" dirty="0">
                <a:solidFill>
                  <a:srgbClr val="292929"/>
                </a:solidFill>
                <a:latin typeface="Arial"/>
                <a:cs typeface="Arial"/>
              </a:rPr>
              <a:t>where</a:t>
            </a:r>
            <a:r>
              <a:rPr sz="1250" b="1" i="1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30" dirty="0">
                <a:solidFill>
                  <a:srgbClr val="292929"/>
                </a:solidFill>
                <a:latin typeface="Arial"/>
                <a:cs typeface="Arial"/>
              </a:rPr>
              <a:t>Landing_Outcome</a:t>
            </a:r>
            <a:r>
              <a:rPr sz="1250" b="1" i="1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70" dirty="0">
                <a:solidFill>
                  <a:srgbClr val="292929"/>
                </a:solidFill>
                <a:latin typeface="Arial"/>
                <a:cs typeface="Arial"/>
              </a:rPr>
              <a:t>=</a:t>
            </a:r>
            <a:r>
              <a:rPr sz="1250" b="1" i="1" spc="-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60" dirty="0">
                <a:solidFill>
                  <a:srgbClr val="292929"/>
                </a:solidFill>
                <a:latin typeface="Arial"/>
                <a:cs typeface="Arial"/>
              </a:rPr>
              <a:t>'Success</a:t>
            </a:r>
            <a:r>
              <a:rPr sz="1250" b="1" i="1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14" dirty="0">
                <a:solidFill>
                  <a:srgbClr val="292929"/>
                </a:solidFill>
                <a:latin typeface="Arial"/>
                <a:cs typeface="Arial"/>
              </a:rPr>
              <a:t>(drone</a:t>
            </a:r>
            <a:r>
              <a:rPr sz="1250" b="1" i="1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14" dirty="0">
                <a:solidFill>
                  <a:srgbClr val="292929"/>
                </a:solidFill>
                <a:latin typeface="Arial"/>
                <a:cs typeface="Arial"/>
              </a:rPr>
              <a:t>ship)'</a:t>
            </a:r>
            <a:r>
              <a:rPr sz="1250" b="1" i="1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14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250" b="1" i="1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35" dirty="0">
                <a:solidFill>
                  <a:srgbClr val="292929"/>
                </a:solidFill>
                <a:latin typeface="Arial"/>
                <a:cs typeface="Arial"/>
              </a:rPr>
              <a:t>PAYLOAD_MASS</a:t>
            </a:r>
            <a:r>
              <a:rPr sz="1250" b="1" i="1" u="sng" spc="229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  </a:t>
            </a:r>
            <a:r>
              <a:rPr sz="1250" b="1" i="1" spc="-195" dirty="0">
                <a:solidFill>
                  <a:srgbClr val="292929"/>
                </a:solidFill>
                <a:latin typeface="Arial"/>
                <a:cs typeface="Arial"/>
              </a:rPr>
              <a:t>KG_</a:t>
            </a:r>
            <a:r>
              <a:rPr sz="1250" b="1" i="1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70" dirty="0">
                <a:solidFill>
                  <a:srgbClr val="292929"/>
                </a:solidFill>
                <a:latin typeface="Arial"/>
                <a:cs typeface="Arial"/>
              </a:rPr>
              <a:t>&gt;</a:t>
            </a:r>
            <a:r>
              <a:rPr sz="1250" b="1" i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dirty="0">
                <a:solidFill>
                  <a:srgbClr val="292929"/>
                </a:solidFill>
                <a:latin typeface="Arial"/>
                <a:cs typeface="Arial"/>
              </a:rPr>
              <a:t>4000</a:t>
            </a:r>
            <a:r>
              <a:rPr sz="1250" b="1" i="1" spc="-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14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250" b="1" i="1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35" dirty="0">
                <a:solidFill>
                  <a:srgbClr val="292929"/>
                </a:solidFill>
                <a:latin typeface="Arial"/>
                <a:cs typeface="Arial"/>
              </a:rPr>
              <a:t>PAYLOAD_MASS</a:t>
            </a:r>
            <a:r>
              <a:rPr sz="1250" b="1" i="1" u="sng" spc="229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  </a:t>
            </a:r>
            <a:r>
              <a:rPr sz="1250" b="1" i="1" spc="-195" dirty="0">
                <a:solidFill>
                  <a:srgbClr val="292929"/>
                </a:solidFill>
                <a:latin typeface="Arial"/>
                <a:cs typeface="Arial"/>
              </a:rPr>
              <a:t>KG_</a:t>
            </a:r>
            <a:r>
              <a:rPr sz="1250" b="1" i="1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70" dirty="0">
                <a:solidFill>
                  <a:srgbClr val="292929"/>
                </a:solidFill>
                <a:latin typeface="Arial"/>
                <a:cs typeface="Arial"/>
              </a:rPr>
              <a:t>&lt;</a:t>
            </a:r>
            <a:r>
              <a:rPr sz="1250" b="1" i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dirty="0">
                <a:solidFill>
                  <a:srgbClr val="292929"/>
                </a:solidFill>
                <a:latin typeface="Arial"/>
                <a:cs typeface="Arial"/>
              </a:rPr>
              <a:t>6000</a:t>
            </a:r>
            <a:r>
              <a:rPr sz="1250" b="1" i="1" spc="-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85" dirty="0">
                <a:solidFill>
                  <a:srgbClr val="292929"/>
                </a:solidFill>
                <a:latin typeface="Arial"/>
                <a:cs typeface="Arial"/>
              </a:rPr>
              <a:t>limit</a:t>
            </a:r>
            <a:r>
              <a:rPr sz="1250" b="1" i="1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25" dirty="0">
                <a:solidFill>
                  <a:srgbClr val="292929"/>
                </a:solidFill>
                <a:latin typeface="Arial"/>
                <a:cs typeface="Arial"/>
              </a:rPr>
              <a:t>10</a:t>
            </a:r>
            <a:endParaRPr sz="1250" dirty="0">
              <a:latin typeface="Arial"/>
              <a:cs typeface="Arial"/>
            </a:endParaRPr>
          </a:p>
          <a:p>
            <a:pPr marL="699770" lvl="1" indent="-229870">
              <a:lnSpc>
                <a:spcPct val="100000"/>
              </a:lnSpc>
              <a:spcBef>
                <a:spcPts val="505"/>
              </a:spcBef>
              <a:buAutoNum type="arabicPeriod"/>
              <a:tabLst>
                <a:tab pos="699770" algn="l"/>
              </a:tabLst>
            </a:pPr>
            <a:r>
              <a:rPr sz="1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outcomes:</a:t>
            </a:r>
            <a:r>
              <a:rPr sz="1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50" b="1" i="1" spc="-114" dirty="0">
                <a:solidFill>
                  <a:srgbClr val="292929"/>
                </a:solidFill>
                <a:latin typeface="Arial"/>
                <a:cs typeface="Arial"/>
              </a:rPr>
              <a:t>select</a:t>
            </a:r>
            <a:r>
              <a:rPr sz="1250" b="1" i="1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05" dirty="0">
                <a:solidFill>
                  <a:srgbClr val="292929"/>
                </a:solidFill>
                <a:latin typeface="Arial"/>
                <a:cs typeface="Arial"/>
              </a:rPr>
              <a:t>distinct</a:t>
            </a:r>
            <a:r>
              <a:rPr sz="1250" b="1" i="1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35" dirty="0">
                <a:solidFill>
                  <a:srgbClr val="292929"/>
                </a:solidFill>
                <a:latin typeface="Arial"/>
                <a:cs typeface="Arial"/>
              </a:rPr>
              <a:t>Mission_Outcome</a:t>
            </a:r>
            <a:r>
              <a:rPr sz="1250" b="1" i="1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25" dirty="0">
                <a:solidFill>
                  <a:srgbClr val="292929"/>
                </a:solidFill>
                <a:latin typeface="Arial"/>
                <a:cs typeface="Arial"/>
              </a:rPr>
              <a:t>from</a:t>
            </a:r>
            <a:r>
              <a:rPr sz="1250" b="1" i="1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55" dirty="0">
                <a:solidFill>
                  <a:srgbClr val="292929"/>
                </a:solidFill>
                <a:latin typeface="Arial"/>
                <a:cs typeface="Arial"/>
              </a:rPr>
              <a:t>SPACEXTBL</a:t>
            </a:r>
            <a:endParaRPr sz="1250" dirty="0">
              <a:latin typeface="Arial"/>
              <a:cs typeface="Arial"/>
            </a:endParaRPr>
          </a:p>
          <a:p>
            <a:pPr marL="698500" marR="5080" lvl="1" indent="-228600">
              <a:lnSpc>
                <a:spcPts val="1440"/>
              </a:lnSpc>
              <a:spcBef>
                <a:spcPts val="635"/>
              </a:spcBef>
              <a:buAutoNum type="arabicPeriod"/>
              <a:tabLst>
                <a:tab pos="698500" algn="l"/>
                <a:tab pos="699770" algn="l"/>
              </a:tabLst>
            </a:pPr>
            <a:r>
              <a:rPr sz="12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booster_versions</a:t>
            </a:r>
            <a:r>
              <a:rPr sz="1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200" dirty="0">
                <a:solidFill>
                  <a:srgbClr val="292929"/>
                </a:solidFill>
                <a:latin typeface="Microsoft Sans Serif"/>
                <a:cs typeface="Microsoft Sans Serif"/>
              </a:rPr>
              <a:t> the</a:t>
            </a:r>
            <a:r>
              <a:rPr sz="1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mass:</a:t>
            </a:r>
            <a:r>
              <a:rPr sz="1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50" b="1" i="1" spc="-114" dirty="0">
                <a:solidFill>
                  <a:srgbClr val="292929"/>
                </a:solidFill>
                <a:latin typeface="Arial"/>
                <a:cs typeface="Arial"/>
              </a:rPr>
              <a:t>select</a:t>
            </a:r>
            <a:r>
              <a:rPr sz="1250" b="1" i="1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35" dirty="0">
                <a:solidFill>
                  <a:srgbClr val="292929"/>
                </a:solidFill>
                <a:latin typeface="Arial"/>
                <a:cs typeface="Arial"/>
              </a:rPr>
              <a:t>Booster_Version,max(PAYLOAD_MASS</a:t>
            </a:r>
            <a:r>
              <a:rPr sz="1250" b="1" i="1" u="sng" spc="165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  </a:t>
            </a:r>
            <a:r>
              <a:rPr sz="1250" b="1" i="1" spc="-180" dirty="0">
                <a:solidFill>
                  <a:srgbClr val="292929"/>
                </a:solidFill>
                <a:latin typeface="Arial"/>
                <a:cs typeface="Arial"/>
              </a:rPr>
              <a:t>KG_)</a:t>
            </a:r>
            <a:r>
              <a:rPr sz="1250" b="1" i="1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20" dirty="0">
                <a:solidFill>
                  <a:srgbClr val="292929"/>
                </a:solidFill>
                <a:latin typeface="Arial"/>
                <a:cs typeface="Arial"/>
              </a:rPr>
              <a:t>from</a:t>
            </a:r>
            <a:r>
              <a:rPr sz="1250" b="1" i="1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40" dirty="0">
                <a:solidFill>
                  <a:srgbClr val="292929"/>
                </a:solidFill>
                <a:latin typeface="Arial"/>
                <a:cs typeface="Arial"/>
              </a:rPr>
              <a:t>SPACEXTBL </a:t>
            </a:r>
            <a:r>
              <a:rPr sz="1250" b="1" i="1" spc="-125" dirty="0">
                <a:solidFill>
                  <a:srgbClr val="292929"/>
                </a:solidFill>
                <a:latin typeface="Arial"/>
                <a:cs typeface="Arial"/>
              </a:rPr>
              <a:t>where</a:t>
            </a:r>
            <a:r>
              <a:rPr sz="1250" b="1" i="1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35" dirty="0">
                <a:solidFill>
                  <a:srgbClr val="292929"/>
                </a:solidFill>
                <a:latin typeface="Arial"/>
                <a:cs typeface="Arial"/>
              </a:rPr>
              <a:t>PAYLOAD_MASS</a:t>
            </a:r>
            <a:r>
              <a:rPr sz="1250" b="1" i="1" u="sng" spc="125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  </a:t>
            </a:r>
            <a:r>
              <a:rPr sz="1250" b="1" i="1" spc="-204" dirty="0">
                <a:solidFill>
                  <a:srgbClr val="292929"/>
                </a:solidFill>
                <a:latin typeface="Arial"/>
                <a:cs typeface="Arial"/>
              </a:rPr>
              <a:t>KG_</a:t>
            </a:r>
            <a:r>
              <a:rPr sz="1250" b="1" i="1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70" dirty="0">
                <a:solidFill>
                  <a:srgbClr val="292929"/>
                </a:solidFill>
                <a:latin typeface="Arial"/>
                <a:cs typeface="Arial"/>
              </a:rPr>
              <a:t>=</a:t>
            </a:r>
            <a:r>
              <a:rPr sz="1250" b="1" i="1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10" dirty="0">
                <a:solidFill>
                  <a:srgbClr val="292929"/>
                </a:solidFill>
                <a:latin typeface="Arial"/>
                <a:cs typeface="Arial"/>
              </a:rPr>
              <a:t>(select</a:t>
            </a:r>
            <a:r>
              <a:rPr sz="1250" b="1" i="1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40" dirty="0">
                <a:solidFill>
                  <a:srgbClr val="292929"/>
                </a:solidFill>
                <a:latin typeface="Arial"/>
                <a:cs typeface="Arial"/>
              </a:rPr>
              <a:t>max(PAYLOAD_MASS</a:t>
            </a:r>
            <a:r>
              <a:rPr sz="1250" b="1" i="1" u="sng" spc="200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  </a:t>
            </a:r>
            <a:r>
              <a:rPr sz="1250" b="1" i="1" spc="-180" dirty="0">
                <a:solidFill>
                  <a:srgbClr val="292929"/>
                </a:solidFill>
                <a:latin typeface="Arial"/>
                <a:cs typeface="Arial"/>
              </a:rPr>
              <a:t>KG_)</a:t>
            </a:r>
            <a:r>
              <a:rPr sz="1250" b="1" i="1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20" dirty="0">
                <a:solidFill>
                  <a:srgbClr val="292929"/>
                </a:solidFill>
                <a:latin typeface="Arial"/>
                <a:cs typeface="Arial"/>
              </a:rPr>
              <a:t>from</a:t>
            </a:r>
            <a:r>
              <a:rPr sz="1250" b="1" i="1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90" dirty="0">
                <a:solidFill>
                  <a:srgbClr val="292929"/>
                </a:solidFill>
                <a:latin typeface="Arial"/>
                <a:cs typeface="Arial"/>
              </a:rPr>
              <a:t>SPACEXTBL</a:t>
            </a:r>
            <a:r>
              <a:rPr sz="1250" b="1" i="1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00" dirty="0">
                <a:solidFill>
                  <a:srgbClr val="292929"/>
                </a:solidFill>
                <a:latin typeface="Arial"/>
                <a:cs typeface="Arial"/>
              </a:rPr>
              <a:t>)</a:t>
            </a:r>
            <a:r>
              <a:rPr sz="1250" b="1" i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85" dirty="0">
                <a:solidFill>
                  <a:srgbClr val="292929"/>
                </a:solidFill>
                <a:latin typeface="Arial"/>
                <a:cs typeface="Arial"/>
              </a:rPr>
              <a:t>limit</a:t>
            </a:r>
            <a:r>
              <a:rPr sz="1250" b="1" i="1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50" dirty="0">
                <a:solidFill>
                  <a:srgbClr val="292929"/>
                </a:solidFill>
                <a:latin typeface="Arial"/>
                <a:cs typeface="Arial"/>
              </a:rPr>
              <a:t>1</a:t>
            </a:r>
            <a:endParaRPr sz="1250" dirty="0">
              <a:latin typeface="Arial"/>
              <a:cs typeface="Arial"/>
            </a:endParaRPr>
          </a:p>
          <a:p>
            <a:pPr marL="699770" lvl="1" indent="-229870">
              <a:lnSpc>
                <a:spcPts val="1470"/>
              </a:lnSpc>
              <a:spcBef>
                <a:spcPts val="505"/>
              </a:spcBef>
              <a:buAutoNum type="arabicPeriod"/>
              <a:tabLst>
                <a:tab pos="699770" algn="l"/>
              </a:tabLst>
            </a:pPr>
            <a:r>
              <a:rPr sz="1200" dirty="0">
                <a:solidFill>
                  <a:srgbClr val="292929"/>
                </a:solidFill>
                <a:latin typeface="Microsoft Sans Serif"/>
                <a:cs typeface="Microsoft Sans Serif"/>
              </a:rPr>
              <a:t>month</a:t>
            </a:r>
            <a:r>
              <a:rPr sz="1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names,</a:t>
            </a:r>
            <a:r>
              <a:rPr sz="1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landing_outcomes</a:t>
            </a:r>
            <a:r>
              <a:rPr sz="1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,booster</a:t>
            </a:r>
            <a:r>
              <a:rPr sz="1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1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launch_site</a:t>
            </a:r>
            <a:r>
              <a:rPr sz="1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months</a:t>
            </a:r>
            <a:r>
              <a:rPr sz="1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200" dirty="0">
                <a:solidFill>
                  <a:srgbClr val="292929"/>
                </a:solidFill>
                <a:latin typeface="Microsoft Sans Serif"/>
                <a:cs typeface="Microsoft Sans Serif"/>
              </a:rPr>
              <a:t> 2015:</a:t>
            </a:r>
            <a:r>
              <a:rPr sz="1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50" b="1" i="1" spc="-114" dirty="0">
                <a:solidFill>
                  <a:srgbClr val="292929"/>
                </a:solidFill>
                <a:latin typeface="Arial"/>
                <a:cs typeface="Arial"/>
              </a:rPr>
              <a:t>select</a:t>
            </a:r>
            <a:r>
              <a:rPr sz="1250" b="1" i="1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0" dirty="0">
                <a:solidFill>
                  <a:srgbClr val="292929"/>
                </a:solidFill>
                <a:latin typeface="Arial"/>
                <a:cs typeface="Arial"/>
              </a:rPr>
              <a:t>substr(Date,</a:t>
            </a:r>
            <a:endParaRPr sz="1250" dirty="0">
              <a:latin typeface="Arial"/>
              <a:cs typeface="Arial"/>
            </a:endParaRPr>
          </a:p>
          <a:p>
            <a:pPr marL="698500">
              <a:lnSpc>
                <a:spcPts val="1470"/>
              </a:lnSpc>
            </a:pPr>
            <a:r>
              <a:rPr sz="1250" b="1" i="1" spc="-105" dirty="0">
                <a:solidFill>
                  <a:srgbClr val="292929"/>
                </a:solidFill>
                <a:latin typeface="Arial"/>
                <a:cs typeface="Arial"/>
              </a:rPr>
              <a:t>6,2),Booster_Version,</a:t>
            </a:r>
            <a:r>
              <a:rPr sz="1250" b="1" i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35" dirty="0">
                <a:solidFill>
                  <a:srgbClr val="292929"/>
                </a:solidFill>
                <a:latin typeface="Arial"/>
                <a:cs typeface="Arial"/>
              </a:rPr>
              <a:t>Launch_Site</a:t>
            </a:r>
            <a:r>
              <a:rPr sz="1250" b="1" i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25" dirty="0">
                <a:solidFill>
                  <a:srgbClr val="292929"/>
                </a:solidFill>
                <a:latin typeface="Arial"/>
                <a:cs typeface="Arial"/>
              </a:rPr>
              <a:t>from</a:t>
            </a:r>
            <a:r>
              <a:rPr sz="1250" b="1" i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90" dirty="0">
                <a:solidFill>
                  <a:srgbClr val="292929"/>
                </a:solidFill>
                <a:latin typeface="Arial"/>
                <a:cs typeface="Arial"/>
              </a:rPr>
              <a:t>SPACEXTBL</a:t>
            </a:r>
            <a:r>
              <a:rPr sz="1250" b="1" i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25" dirty="0">
                <a:solidFill>
                  <a:srgbClr val="292929"/>
                </a:solidFill>
                <a:latin typeface="Arial"/>
                <a:cs typeface="Arial"/>
              </a:rPr>
              <a:t>where</a:t>
            </a:r>
            <a:r>
              <a:rPr sz="1250" b="1" i="1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30" dirty="0">
                <a:solidFill>
                  <a:srgbClr val="292929"/>
                </a:solidFill>
                <a:latin typeface="Arial"/>
                <a:cs typeface="Arial"/>
              </a:rPr>
              <a:t>Landing_Outcome</a:t>
            </a:r>
            <a:r>
              <a:rPr sz="1250" b="1" i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70" dirty="0">
                <a:solidFill>
                  <a:srgbClr val="292929"/>
                </a:solidFill>
                <a:latin typeface="Arial"/>
                <a:cs typeface="Arial"/>
              </a:rPr>
              <a:t>=</a:t>
            </a:r>
            <a:r>
              <a:rPr sz="1250" b="1" i="1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00" dirty="0">
                <a:solidFill>
                  <a:srgbClr val="292929"/>
                </a:solidFill>
                <a:latin typeface="Arial"/>
                <a:cs typeface="Arial"/>
              </a:rPr>
              <a:t>'Failure</a:t>
            </a:r>
            <a:r>
              <a:rPr sz="1250" b="1" i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14" dirty="0">
                <a:solidFill>
                  <a:srgbClr val="292929"/>
                </a:solidFill>
                <a:latin typeface="Arial"/>
                <a:cs typeface="Arial"/>
              </a:rPr>
              <a:t>(drone</a:t>
            </a:r>
            <a:r>
              <a:rPr sz="1250" b="1" i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14" dirty="0">
                <a:solidFill>
                  <a:srgbClr val="292929"/>
                </a:solidFill>
                <a:latin typeface="Arial"/>
                <a:cs typeface="Arial"/>
              </a:rPr>
              <a:t>ship)'</a:t>
            </a:r>
            <a:r>
              <a:rPr sz="1250" b="1" i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14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250" b="1" i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0" dirty="0">
                <a:solidFill>
                  <a:srgbClr val="292929"/>
                </a:solidFill>
                <a:latin typeface="Arial"/>
                <a:cs typeface="Arial"/>
              </a:rPr>
              <a:t>substr(Date,0,5)='2015'</a:t>
            </a:r>
            <a:endParaRPr sz="1250" dirty="0">
              <a:latin typeface="Arial"/>
              <a:cs typeface="Arial"/>
            </a:endParaRPr>
          </a:p>
          <a:p>
            <a:pPr marL="698500" marR="10160" lvl="1" indent="-228600">
              <a:lnSpc>
                <a:spcPts val="1440"/>
              </a:lnSpc>
              <a:spcBef>
                <a:spcPts val="635"/>
              </a:spcBef>
              <a:buAutoNum type="arabicPeriod" startAt="10"/>
              <a:tabLst>
                <a:tab pos="698500" algn="l"/>
              </a:tabLst>
            </a:pPr>
            <a:r>
              <a:rPr sz="1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1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1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outcomes:</a:t>
            </a:r>
            <a:r>
              <a:rPr sz="1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50" b="1" i="1" spc="-120" dirty="0">
                <a:solidFill>
                  <a:srgbClr val="292929"/>
                </a:solidFill>
                <a:latin typeface="Arial"/>
                <a:cs typeface="Arial"/>
              </a:rPr>
              <a:t>select</a:t>
            </a:r>
            <a:r>
              <a:rPr sz="1250" b="1" i="1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30" dirty="0">
                <a:solidFill>
                  <a:srgbClr val="292929"/>
                </a:solidFill>
                <a:latin typeface="Arial"/>
                <a:cs typeface="Arial"/>
              </a:rPr>
              <a:t>Landing_Outcome,count(Landing_Outcome)</a:t>
            </a:r>
            <a:r>
              <a:rPr sz="1250" b="1" i="1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45" dirty="0">
                <a:solidFill>
                  <a:srgbClr val="292929"/>
                </a:solidFill>
                <a:latin typeface="Arial"/>
                <a:cs typeface="Arial"/>
              </a:rPr>
              <a:t>as</a:t>
            </a:r>
            <a:r>
              <a:rPr sz="1250" b="1" i="1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35" dirty="0">
                <a:solidFill>
                  <a:srgbClr val="292929"/>
                </a:solidFill>
                <a:latin typeface="Arial"/>
                <a:cs typeface="Arial"/>
              </a:rPr>
              <a:t>n</a:t>
            </a:r>
            <a:r>
              <a:rPr sz="1250" b="1" i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20" dirty="0">
                <a:solidFill>
                  <a:srgbClr val="292929"/>
                </a:solidFill>
                <a:latin typeface="Arial"/>
                <a:cs typeface="Arial"/>
              </a:rPr>
              <a:t>from</a:t>
            </a:r>
            <a:r>
              <a:rPr sz="1250" b="1" i="1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90" dirty="0">
                <a:solidFill>
                  <a:srgbClr val="292929"/>
                </a:solidFill>
                <a:latin typeface="Arial"/>
                <a:cs typeface="Arial"/>
              </a:rPr>
              <a:t>SPACEXTBL</a:t>
            </a:r>
            <a:r>
              <a:rPr sz="1250" b="1" i="1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14" dirty="0">
                <a:solidFill>
                  <a:srgbClr val="292929"/>
                </a:solidFill>
                <a:latin typeface="Arial"/>
                <a:cs typeface="Arial"/>
              </a:rPr>
              <a:t>where</a:t>
            </a:r>
            <a:r>
              <a:rPr sz="1250" b="1" i="1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90" dirty="0">
                <a:solidFill>
                  <a:srgbClr val="292929"/>
                </a:solidFill>
                <a:latin typeface="Arial"/>
                <a:cs typeface="Arial"/>
              </a:rPr>
              <a:t>Date</a:t>
            </a:r>
            <a:r>
              <a:rPr sz="1250" b="1" i="1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20" dirty="0">
                <a:solidFill>
                  <a:srgbClr val="292929"/>
                </a:solidFill>
                <a:latin typeface="Arial"/>
                <a:cs typeface="Arial"/>
              </a:rPr>
              <a:t>between</a:t>
            </a:r>
            <a:r>
              <a:rPr sz="1250" b="1" i="1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0" dirty="0">
                <a:solidFill>
                  <a:srgbClr val="292929"/>
                </a:solidFill>
                <a:latin typeface="Arial"/>
                <a:cs typeface="Arial"/>
              </a:rPr>
              <a:t>'2010-06-04'</a:t>
            </a:r>
            <a:r>
              <a:rPr sz="1250" b="1" i="1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2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250" b="1" i="1" spc="-10" dirty="0">
                <a:solidFill>
                  <a:srgbClr val="292929"/>
                </a:solidFill>
                <a:latin typeface="Arial"/>
                <a:cs typeface="Arial"/>
              </a:rPr>
              <a:t>'2017-03-</a:t>
            </a:r>
            <a:r>
              <a:rPr sz="1250" b="1" i="1" dirty="0">
                <a:solidFill>
                  <a:srgbClr val="292929"/>
                </a:solidFill>
                <a:latin typeface="Arial"/>
                <a:cs typeface="Arial"/>
              </a:rPr>
              <a:t>20'</a:t>
            </a:r>
            <a:r>
              <a:rPr sz="1250" b="1" i="1" spc="3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14" dirty="0">
                <a:solidFill>
                  <a:srgbClr val="292929"/>
                </a:solidFill>
                <a:latin typeface="Arial"/>
                <a:cs typeface="Arial"/>
              </a:rPr>
              <a:t>group</a:t>
            </a:r>
            <a:r>
              <a:rPr sz="1250" b="1" i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30" dirty="0">
                <a:solidFill>
                  <a:srgbClr val="292929"/>
                </a:solidFill>
                <a:latin typeface="Arial"/>
                <a:cs typeface="Arial"/>
              </a:rPr>
              <a:t>by</a:t>
            </a:r>
            <a:r>
              <a:rPr sz="1250" b="1" i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30" dirty="0">
                <a:solidFill>
                  <a:srgbClr val="292929"/>
                </a:solidFill>
                <a:latin typeface="Arial"/>
                <a:cs typeface="Arial"/>
              </a:rPr>
              <a:t>Landing_Outcome</a:t>
            </a:r>
            <a:r>
              <a:rPr sz="1250" b="1" i="1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05" dirty="0">
                <a:solidFill>
                  <a:srgbClr val="292929"/>
                </a:solidFill>
                <a:latin typeface="Arial"/>
                <a:cs typeface="Arial"/>
              </a:rPr>
              <a:t>order</a:t>
            </a:r>
            <a:r>
              <a:rPr sz="1250" b="1" i="1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30" dirty="0">
                <a:solidFill>
                  <a:srgbClr val="292929"/>
                </a:solidFill>
                <a:latin typeface="Arial"/>
                <a:cs typeface="Arial"/>
              </a:rPr>
              <a:t>by</a:t>
            </a:r>
            <a:r>
              <a:rPr sz="1250" b="1" i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135" dirty="0">
                <a:solidFill>
                  <a:srgbClr val="292929"/>
                </a:solidFill>
                <a:latin typeface="Arial"/>
                <a:cs typeface="Arial"/>
              </a:rPr>
              <a:t>n</a:t>
            </a:r>
            <a:r>
              <a:rPr sz="1250" b="1" i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250" b="1" i="1" spc="-20" dirty="0">
                <a:solidFill>
                  <a:srgbClr val="292929"/>
                </a:solidFill>
                <a:latin typeface="Arial"/>
                <a:cs typeface="Arial"/>
              </a:rPr>
              <a:t>desc</a:t>
            </a:r>
            <a:endParaRPr sz="1250" dirty="0">
              <a:latin typeface="Arial"/>
              <a:cs typeface="Arial"/>
            </a:endParaRPr>
          </a:p>
          <a:p>
            <a:pPr marL="241300" marR="116839" indent="-228600">
              <a:lnSpc>
                <a:spcPct val="100000"/>
              </a:lnSpc>
              <a:spcBef>
                <a:spcPts val="1320"/>
              </a:spcBef>
              <a:buFont typeface="Arial MT"/>
              <a:buChar char="•"/>
              <a:tabLst>
                <a:tab pos="241300" algn="l"/>
              </a:tabLst>
            </a:pPr>
            <a:r>
              <a:rPr sz="1800" b="1" spc="-135" dirty="0">
                <a:solidFill>
                  <a:srgbClr val="292929"/>
                </a:solidFill>
                <a:latin typeface="Arial"/>
                <a:cs typeface="Arial"/>
              </a:rPr>
              <a:t>GitHub</a:t>
            </a:r>
            <a:r>
              <a:rPr sz="1800" b="1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292929"/>
                </a:solidFill>
                <a:latin typeface="Arial"/>
                <a:cs typeface="Arial"/>
              </a:rPr>
              <a:t>URL:</a:t>
            </a:r>
            <a:r>
              <a:rPr lang="es-CL" dirty="0">
                <a:hlinkClick r:id="rId2"/>
              </a:rPr>
              <a:t> Semana-10-v5/jupyter-labs-eda-sql-coursera_sqllite-v5-Luis-Salas.ipynb at </a:t>
            </a:r>
            <a:r>
              <a:rPr lang="es-CL" dirty="0" err="1">
                <a:hlinkClick r:id="rId2"/>
              </a:rPr>
              <a:t>main</a:t>
            </a:r>
            <a:r>
              <a:rPr lang="es-CL" dirty="0">
                <a:hlinkClick r:id="rId2"/>
              </a:rPr>
              <a:t> · </a:t>
            </a:r>
            <a:r>
              <a:rPr lang="es-CL" dirty="0" err="1">
                <a:hlinkClick r:id="rId2"/>
              </a:rPr>
              <a:t>IngSalass</a:t>
            </a:r>
            <a:r>
              <a:rPr lang="es-CL" dirty="0">
                <a:hlinkClick r:id="rId2"/>
              </a:rPr>
              <a:t>/Semana-10-v5</a:t>
            </a:r>
            <a:endParaRPr sz="18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11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80" dirty="0"/>
              <a:t>EDA</a:t>
            </a:r>
            <a:r>
              <a:rPr spc="130" dirty="0"/>
              <a:t> </a:t>
            </a:r>
            <a:r>
              <a:rPr dirty="0"/>
              <a:t>with</a:t>
            </a:r>
            <a:r>
              <a:rPr spc="135" dirty="0"/>
              <a:t> </a:t>
            </a:r>
            <a:r>
              <a:rPr spc="-375" dirty="0"/>
              <a:t>SQL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858136"/>
            <a:ext cx="10333355" cy="3936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2510"/>
              </a:lnSpc>
              <a:spcBef>
                <a:spcPts val="95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</a:tabLst>
            </a:pPr>
            <a:r>
              <a:rPr sz="2200" b="1" spc="-195" dirty="0">
                <a:solidFill>
                  <a:srgbClr val="292929"/>
                </a:solidFill>
                <a:latin typeface="Arial"/>
                <a:cs typeface="Arial"/>
              </a:rPr>
              <a:t>Circles</a:t>
            </a:r>
            <a:r>
              <a:rPr sz="22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70" dirty="0">
                <a:solidFill>
                  <a:srgbClr val="292929"/>
                </a:solidFill>
                <a:latin typeface="Arial"/>
                <a:cs typeface="Arial"/>
              </a:rPr>
              <a:t>Markers</a:t>
            </a:r>
            <a:r>
              <a:rPr sz="22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b="1" spc="-240" dirty="0">
                <a:solidFill>
                  <a:srgbClr val="292929"/>
                </a:solidFill>
                <a:latin typeface="Arial"/>
                <a:cs typeface="Arial"/>
              </a:rPr>
              <a:t>NASA</a:t>
            </a:r>
            <a:r>
              <a:rPr sz="2200" b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50" dirty="0">
                <a:solidFill>
                  <a:srgbClr val="292929"/>
                </a:solidFill>
                <a:latin typeface="Arial"/>
                <a:cs typeface="Arial"/>
              </a:rPr>
              <a:t>Headquarter</a:t>
            </a:r>
            <a:r>
              <a:rPr sz="2200" b="1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6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90" dirty="0">
                <a:solidFill>
                  <a:srgbClr val="292929"/>
                </a:solidFill>
                <a:latin typeface="Arial"/>
                <a:cs typeface="Arial"/>
              </a:rPr>
              <a:t>all</a:t>
            </a:r>
            <a:r>
              <a:rPr sz="2200" b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220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22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75" dirty="0">
                <a:solidFill>
                  <a:srgbClr val="292929"/>
                </a:solidFill>
                <a:latin typeface="Arial"/>
                <a:cs typeface="Arial"/>
              </a:rPr>
              <a:t>Sites</a:t>
            </a:r>
            <a:r>
              <a:rPr sz="22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endParaRPr sz="2200" dirty="0">
              <a:latin typeface="Microsoft Sans Serif"/>
              <a:cs typeface="Microsoft Sans Serif"/>
            </a:endParaRPr>
          </a:p>
          <a:p>
            <a:pPr marL="241300">
              <a:lnSpc>
                <a:spcPts val="2510"/>
              </a:lnSpc>
            </a:pPr>
            <a:r>
              <a:rPr sz="2200" b="1" spc="-204" dirty="0">
                <a:solidFill>
                  <a:srgbClr val="292929"/>
                </a:solidFill>
                <a:latin typeface="Arial"/>
                <a:cs typeface="Arial"/>
              </a:rPr>
              <a:t>show</a:t>
            </a:r>
            <a:r>
              <a:rPr sz="2200" b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10" dirty="0">
                <a:solidFill>
                  <a:srgbClr val="292929"/>
                </a:solidFill>
                <a:latin typeface="Arial"/>
                <a:cs typeface="Arial"/>
              </a:rPr>
              <a:t>their</a:t>
            </a:r>
            <a:r>
              <a:rPr sz="2200" b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35" dirty="0">
                <a:solidFill>
                  <a:srgbClr val="292929"/>
                </a:solidFill>
                <a:latin typeface="Arial"/>
                <a:cs typeface="Arial"/>
              </a:rPr>
              <a:t>location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5080" indent="-229235">
              <a:lnSpc>
                <a:spcPts val="2380"/>
              </a:lnSpc>
              <a:spcBef>
                <a:spcPts val="144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additional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b="1" spc="-1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b="1" spc="-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210" dirty="0">
                <a:solidFill>
                  <a:srgbClr val="292929"/>
                </a:solidFill>
                <a:latin typeface="Arial"/>
                <a:cs typeface="Arial"/>
              </a:rPr>
              <a:t>show</a:t>
            </a:r>
            <a:r>
              <a:rPr sz="22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75" dirty="0">
                <a:solidFill>
                  <a:srgbClr val="292929"/>
                </a:solidFill>
                <a:latin typeface="Arial"/>
                <a:cs typeface="Arial"/>
              </a:rPr>
              <a:t>distance</a:t>
            </a:r>
            <a:r>
              <a:rPr sz="2200" b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65" dirty="0">
                <a:solidFill>
                  <a:srgbClr val="292929"/>
                </a:solidFill>
                <a:latin typeface="Arial"/>
                <a:cs typeface="Arial"/>
              </a:rPr>
              <a:t>from</a:t>
            </a:r>
            <a:r>
              <a:rPr sz="22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70" dirty="0">
                <a:solidFill>
                  <a:srgbClr val="292929"/>
                </a:solidFill>
                <a:latin typeface="Arial"/>
                <a:cs typeface="Arial"/>
              </a:rPr>
              <a:t>one</a:t>
            </a:r>
            <a:r>
              <a:rPr sz="2200" b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292929"/>
                </a:solidFill>
                <a:latin typeface="Arial"/>
                <a:cs typeface="Arial"/>
              </a:rPr>
              <a:t>selected </a:t>
            </a:r>
            <a:r>
              <a:rPr sz="2200" b="1" spc="-220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22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50" dirty="0">
                <a:solidFill>
                  <a:srgbClr val="292929"/>
                </a:solidFill>
                <a:latin typeface="Arial"/>
                <a:cs typeface="Arial"/>
              </a:rPr>
              <a:t>Site</a:t>
            </a:r>
            <a:r>
              <a:rPr sz="22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2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b="1" spc="-1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14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b="1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65" dirty="0">
                <a:solidFill>
                  <a:srgbClr val="292929"/>
                </a:solidFill>
                <a:latin typeface="Arial"/>
                <a:cs typeface="Arial"/>
              </a:rPr>
              <a:t>nearest</a:t>
            </a:r>
            <a:r>
              <a:rPr sz="22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65" dirty="0">
                <a:solidFill>
                  <a:srgbClr val="292929"/>
                </a:solidFill>
                <a:latin typeface="Arial"/>
                <a:cs typeface="Arial"/>
              </a:rPr>
              <a:t>Railway/Highway,</a:t>
            </a:r>
            <a:r>
              <a:rPr sz="22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75" dirty="0">
                <a:solidFill>
                  <a:srgbClr val="292929"/>
                </a:solidFill>
                <a:latin typeface="Arial"/>
                <a:cs typeface="Arial"/>
              </a:rPr>
              <a:t>Coastline</a:t>
            </a:r>
            <a:r>
              <a:rPr sz="2200" b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6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75" dirty="0">
                <a:solidFill>
                  <a:srgbClr val="292929"/>
                </a:solidFill>
                <a:latin typeface="Arial"/>
                <a:cs typeface="Arial"/>
              </a:rPr>
              <a:t>City</a:t>
            </a:r>
            <a:r>
              <a:rPr sz="22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 want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b="1" spc="-1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b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85" dirty="0">
                <a:solidFill>
                  <a:srgbClr val="292929"/>
                </a:solidFill>
                <a:latin typeface="Arial"/>
                <a:cs typeface="Arial"/>
              </a:rPr>
              <a:t>explore </a:t>
            </a:r>
            <a:r>
              <a:rPr sz="2200" b="1" spc="-165" dirty="0">
                <a:solidFill>
                  <a:srgbClr val="292929"/>
                </a:solidFill>
                <a:latin typeface="Arial"/>
                <a:cs typeface="Arial"/>
              </a:rPr>
              <a:t>logistics</a:t>
            </a:r>
            <a:r>
              <a:rPr sz="22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70" dirty="0">
                <a:solidFill>
                  <a:srgbClr val="292929"/>
                </a:solidFill>
                <a:latin typeface="Arial"/>
                <a:cs typeface="Arial"/>
              </a:rPr>
              <a:t>safety</a:t>
            </a:r>
            <a:r>
              <a:rPr sz="22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95" dirty="0">
                <a:solidFill>
                  <a:srgbClr val="292929"/>
                </a:solidFill>
                <a:latin typeface="Arial"/>
                <a:cs typeface="Arial"/>
              </a:rPr>
              <a:t>aspects</a:t>
            </a:r>
            <a:r>
              <a:rPr sz="22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309880" indent="-229235">
              <a:lnSpc>
                <a:spcPct val="90000"/>
              </a:lnSpc>
              <a:spcBef>
                <a:spcPts val="136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b="1" spc="-170" dirty="0">
                <a:solidFill>
                  <a:srgbClr val="292929"/>
                </a:solidFill>
                <a:latin typeface="Arial"/>
                <a:cs typeface="Arial"/>
              </a:rPr>
              <a:t>Markers</a:t>
            </a:r>
            <a:r>
              <a:rPr sz="22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35" dirty="0">
                <a:solidFill>
                  <a:srgbClr val="292929"/>
                </a:solidFill>
                <a:latin typeface="Arial"/>
                <a:cs typeface="Arial"/>
              </a:rPr>
              <a:t>within</a:t>
            </a:r>
            <a:r>
              <a:rPr sz="2200" b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45" dirty="0">
                <a:solidFill>
                  <a:srgbClr val="292929"/>
                </a:solidFill>
                <a:latin typeface="Arial"/>
                <a:cs typeface="Arial"/>
              </a:rPr>
              <a:t>Marker</a:t>
            </a:r>
            <a:r>
              <a:rPr sz="22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95" dirty="0">
                <a:solidFill>
                  <a:srgbClr val="292929"/>
                </a:solidFill>
                <a:latin typeface="Arial"/>
                <a:cs typeface="Arial"/>
              </a:rPr>
              <a:t>Clusters</a:t>
            </a:r>
            <a:r>
              <a:rPr sz="2200" b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50" dirty="0">
                <a:solidFill>
                  <a:srgbClr val="292929"/>
                </a:solidFill>
                <a:latin typeface="Arial"/>
                <a:cs typeface="Arial"/>
              </a:rPr>
              <a:t>were</a:t>
            </a:r>
            <a:r>
              <a:rPr sz="2200" b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50" dirty="0">
                <a:solidFill>
                  <a:srgbClr val="292929"/>
                </a:solidFill>
                <a:latin typeface="Arial"/>
                <a:cs typeface="Arial"/>
              </a:rPr>
              <a:t>created</a:t>
            </a:r>
            <a:r>
              <a:rPr sz="2200" b="1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2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b="1" spc="-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204" dirty="0">
                <a:solidFill>
                  <a:srgbClr val="292929"/>
                </a:solidFill>
                <a:latin typeface="Arial"/>
                <a:cs typeface="Arial"/>
              </a:rPr>
              <a:t>show</a:t>
            </a:r>
            <a:r>
              <a:rPr sz="22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b="1" spc="-80" dirty="0">
                <a:solidFill>
                  <a:srgbClr val="292929"/>
                </a:solidFill>
                <a:latin typeface="Arial"/>
                <a:cs typeface="Arial"/>
              </a:rPr>
              <a:t>total</a:t>
            </a:r>
            <a:r>
              <a:rPr sz="22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80" dirty="0">
                <a:solidFill>
                  <a:srgbClr val="292929"/>
                </a:solidFill>
                <a:latin typeface="Arial"/>
                <a:cs typeface="Arial"/>
              </a:rPr>
              <a:t>number</a:t>
            </a:r>
            <a:r>
              <a:rPr sz="2200" b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1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b="1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70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2200" b="1" spc="-1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14" dirty="0">
                <a:solidFill>
                  <a:srgbClr val="292929"/>
                </a:solidFill>
                <a:latin typeface="Arial"/>
                <a:cs typeface="Arial"/>
              </a:rPr>
              <a:t>their</a:t>
            </a:r>
            <a:r>
              <a:rPr sz="2200" b="1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90" dirty="0">
                <a:solidFill>
                  <a:srgbClr val="292929"/>
                </a:solidFill>
                <a:latin typeface="Arial"/>
                <a:cs typeface="Arial"/>
              </a:rPr>
              <a:t>outcome</a:t>
            </a:r>
            <a:r>
              <a:rPr sz="2200" b="1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65" dirty="0">
                <a:solidFill>
                  <a:srgbClr val="292929"/>
                </a:solidFill>
                <a:latin typeface="Arial"/>
                <a:cs typeface="Arial"/>
              </a:rPr>
              <a:t>from</a:t>
            </a:r>
            <a:r>
              <a:rPr sz="22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200" dirty="0">
                <a:solidFill>
                  <a:srgbClr val="292929"/>
                </a:solidFill>
                <a:latin typeface="Arial"/>
                <a:cs typeface="Arial"/>
              </a:rPr>
              <a:t>each</a:t>
            </a:r>
            <a:r>
              <a:rPr sz="22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35" dirty="0">
                <a:solidFill>
                  <a:srgbClr val="292929"/>
                </a:solidFill>
                <a:latin typeface="Arial"/>
                <a:cs typeface="Arial"/>
              </a:rPr>
              <a:t>site</a:t>
            </a:r>
            <a:r>
              <a:rPr sz="2200" b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color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represent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(green)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(red)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since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want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b="1" spc="-1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b="1" spc="-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65" dirty="0">
                <a:solidFill>
                  <a:srgbClr val="292929"/>
                </a:solidFill>
                <a:latin typeface="Arial"/>
                <a:cs typeface="Arial"/>
              </a:rPr>
              <a:t>understand</a:t>
            </a:r>
            <a:r>
              <a:rPr sz="2200" b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30" dirty="0">
                <a:solidFill>
                  <a:srgbClr val="292929"/>
                </a:solidFill>
                <a:latin typeface="Arial"/>
                <a:cs typeface="Arial"/>
              </a:rPr>
              <a:t>if</a:t>
            </a:r>
            <a:r>
              <a:rPr sz="2200" b="1" spc="-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2200" b="1" spc="-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25" dirty="0">
                <a:solidFill>
                  <a:srgbClr val="292929"/>
                </a:solidFill>
                <a:latin typeface="Arial"/>
                <a:cs typeface="Arial"/>
              </a:rPr>
              <a:t>there</a:t>
            </a:r>
            <a:r>
              <a:rPr sz="2200" b="1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75" dirty="0">
                <a:solidFill>
                  <a:srgbClr val="292929"/>
                </a:solidFill>
                <a:latin typeface="Arial"/>
                <a:cs typeface="Arial"/>
              </a:rPr>
              <a:t>is</a:t>
            </a:r>
            <a:r>
              <a:rPr sz="2200" b="1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90" dirty="0">
                <a:solidFill>
                  <a:srgbClr val="292929"/>
                </a:solidFill>
                <a:latin typeface="Arial"/>
                <a:cs typeface="Arial"/>
              </a:rPr>
              <a:t>any</a:t>
            </a:r>
            <a:r>
              <a:rPr sz="2200" b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30" dirty="0">
                <a:solidFill>
                  <a:srgbClr val="292929"/>
                </a:solidFill>
                <a:latin typeface="Arial"/>
                <a:cs typeface="Arial"/>
              </a:rPr>
              <a:t>correlation </a:t>
            </a:r>
            <a:r>
              <a:rPr sz="2200" b="1" spc="-155" dirty="0">
                <a:solidFill>
                  <a:srgbClr val="292929"/>
                </a:solidFill>
                <a:latin typeface="Arial"/>
                <a:cs typeface="Arial"/>
              </a:rPr>
              <a:t>between</a:t>
            </a:r>
            <a:r>
              <a:rPr sz="2200" b="1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40" dirty="0">
                <a:solidFill>
                  <a:srgbClr val="292929"/>
                </a:solidFill>
                <a:latin typeface="Arial"/>
                <a:cs typeface="Arial"/>
              </a:rPr>
              <a:t>Location/site</a:t>
            </a:r>
            <a:r>
              <a:rPr sz="2200" b="1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b="1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254" dirty="0">
                <a:solidFill>
                  <a:srgbClr val="292929"/>
                </a:solidFill>
                <a:latin typeface="Arial"/>
                <a:cs typeface="Arial"/>
              </a:rPr>
              <a:t>success</a:t>
            </a:r>
            <a:r>
              <a:rPr sz="2200" b="1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292929"/>
                </a:solidFill>
                <a:latin typeface="Arial"/>
                <a:cs typeface="Arial"/>
              </a:rPr>
              <a:t>rate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2510"/>
              </a:lnSpc>
              <a:spcBef>
                <a:spcPts val="112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b="1" spc="-160" dirty="0">
                <a:solidFill>
                  <a:srgbClr val="292929"/>
                </a:solidFill>
                <a:latin typeface="Arial"/>
                <a:cs typeface="Arial"/>
              </a:rPr>
              <a:t>GitHub</a:t>
            </a:r>
            <a:r>
              <a:rPr sz="2200" b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305" dirty="0">
                <a:solidFill>
                  <a:srgbClr val="292929"/>
                </a:solidFill>
                <a:latin typeface="Arial"/>
                <a:cs typeface="Arial"/>
              </a:rPr>
              <a:t>URL:</a:t>
            </a:r>
            <a:r>
              <a:rPr lang="es-CL" sz="2400" dirty="0">
                <a:hlinkClick r:id="rId2"/>
              </a:rPr>
              <a:t>Semana-10v6/lab-jupyter-launch-site-location-v6-Luis-Salas.ipynb at </a:t>
            </a:r>
            <a:r>
              <a:rPr lang="es-CL" sz="2400" dirty="0" err="1">
                <a:hlinkClick r:id="rId2"/>
              </a:rPr>
              <a:t>main</a:t>
            </a:r>
            <a:r>
              <a:rPr lang="es-CL" sz="2400" dirty="0">
                <a:hlinkClick r:id="rId2"/>
              </a:rPr>
              <a:t> · </a:t>
            </a:r>
            <a:r>
              <a:rPr lang="es-CL" sz="2400" dirty="0" err="1">
                <a:hlinkClick r:id="rId2"/>
              </a:rPr>
              <a:t>IngSalass</a:t>
            </a:r>
            <a:r>
              <a:rPr lang="es-CL" sz="2400" dirty="0">
                <a:hlinkClick r:id="rId2"/>
              </a:rPr>
              <a:t>/Semana-10v6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12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Build</a:t>
            </a:r>
            <a:r>
              <a:rPr spc="-120" dirty="0"/>
              <a:t> </a:t>
            </a:r>
            <a:r>
              <a:rPr dirty="0"/>
              <a:t>an</a:t>
            </a:r>
            <a:r>
              <a:rPr spc="-114" dirty="0"/>
              <a:t> </a:t>
            </a:r>
            <a:r>
              <a:rPr spc="-65" dirty="0"/>
              <a:t>Interactive</a:t>
            </a:r>
            <a:r>
              <a:rPr spc="-120" dirty="0"/>
              <a:t> </a:t>
            </a:r>
            <a:r>
              <a:rPr spc="-35" dirty="0"/>
              <a:t>Map</a:t>
            </a:r>
            <a:r>
              <a:rPr spc="-120" dirty="0"/>
              <a:t> </a:t>
            </a:r>
            <a:r>
              <a:rPr dirty="0"/>
              <a:t>with</a:t>
            </a:r>
            <a:r>
              <a:rPr spc="-105" dirty="0"/>
              <a:t> </a:t>
            </a:r>
            <a:r>
              <a:rPr spc="-50" dirty="0"/>
              <a:t>Folium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791969"/>
            <a:ext cx="9547860" cy="3463769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241300" marR="880744" indent="-228600">
              <a:lnSpc>
                <a:spcPct val="80000"/>
              </a:lnSpc>
              <a:spcBef>
                <a:spcPts val="550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  <a:tab pos="6066155" algn="l"/>
              </a:tabLst>
            </a:pP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b="1" spc="-145" dirty="0">
                <a:solidFill>
                  <a:srgbClr val="292929"/>
                </a:solidFill>
                <a:latin typeface="Arial"/>
                <a:cs typeface="Arial"/>
              </a:rPr>
              <a:t>dropdown</a:t>
            </a:r>
            <a:r>
              <a:rPr sz="1900" b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b="1" spc="-155" dirty="0">
                <a:solidFill>
                  <a:srgbClr val="292929"/>
                </a:solidFill>
                <a:latin typeface="Arial"/>
                <a:cs typeface="Arial"/>
              </a:rPr>
              <a:t>box</a:t>
            </a:r>
            <a:r>
              <a:rPr sz="19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9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</a:t>
            </a:r>
            <a:r>
              <a:rPr sz="19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b="1" spc="-125" dirty="0">
                <a:solidFill>
                  <a:srgbClr val="292929"/>
                </a:solidFill>
                <a:latin typeface="Arial"/>
                <a:cs typeface="Arial"/>
              </a:rPr>
              <a:t>Site</a:t>
            </a:r>
            <a:r>
              <a:rPr sz="19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b="1" spc="-10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1900" b="1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292929"/>
                </a:solidFill>
                <a:latin typeface="Arial"/>
                <a:cs typeface="Arial"/>
              </a:rPr>
              <a:t>interest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any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want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global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information.</a:t>
            </a:r>
            <a:endParaRPr sz="19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950"/>
              </a:spcBef>
              <a:buFont typeface="Arial MT"/>
              <a:buChar char="•"/>
              <a:tabLst>
                <a:tab pos="240665" algn="l"/>
              </a:tabLst>
            </a:pPr>
            <a:r>
              <a:rPr sz="1900" b="1" spc="-180" dirty="0">
                <a:solidFill>
                  <a:srgbClr val="292929"/>
                </a:solidFill>
                <a:latin typeface="Arial"/>
                <a:cs typeface="Arial"/>
              </a:rPr>
              <a:t>This</a:t>
            </a:r>
            <a:r>
              <a:rPr sz="1900" b="1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b="1" spc="-145" dirty="0">
                <a:solidFill>
                  <a:srgbClr val="292929"/>
                </a:solidFill>
                <a:latin typeface="Arial"/>
                <a:cs typeface="Arial"/>
              </a:rPr>
              <a:t>dropdown</a:t>
            </a:r>
            <a:r>
              <a:rPr sz="19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b="1" spc="-185" dirty="0">
                <a:solidFill>
                  <a:srgbClr val="292929"/>
                </a:solidFill>
                <a:latin typeface="Arial"/>
                <a:cs typeface="Arial"/>
              </a:rPr>
              <a:t>menu</a:t>
            </a:r>
            <a:r>
              <a:rPr sz="1900" b="1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b="1" spc="-140" dirty="0">
                <a:solidFill>
                  <a:srgbClr val="292929"/>
                </a:solidFill>
                <a:latin typeface="Arial"/>
                <a:cs typeface="Arial"/>
              </a:rPr>
              <a:t>interacts</a:t>
            </a:r>
            <a:r>
              <a:rPr sz="1900" b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b="1" spc="-114" dirty="0">
                <a:solidFill>
                  <a:srgbClr val="292929"/>
                </a:solidFill>
                <a:latin typeface="Arial"/>
                <a:cs typeface="Arial"/>
              </a:rPr>
              <a:t>with</a:t>
            </a:r>
            <a:r>
              <a:rPr sz="1900" b="1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b="1" spc="-14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900" b="1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b="1" spc="-135" dirty="0">
                <a:solidFill>
                  <a:srgbClr val="292929"/>
                </a:solidFill>
                <a:latin typeface="Arial"/>
                <a:cs typeface="Arial"/>
              </a:rPr>
              <a:t>control</a:t>
            </a:r>
            <a:r>
              <a:rPr sz="1900" b="1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b="1" spc="-110" dirty="0">
                <a:solidFill>
                  <a:srgbClr val="292929"/>
                </a:solidFill>
                <a:latin typeface="Arial"/>
                <a:cs typeface="Arial"/>
              </a:rPr>
              <a:t>two</a:t>
            </a:r>
            <a:r>
              <a:rPr sz="1900" b="1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b="1" spc="-114" dirty="0">
                <a:solidFill>
                  <a:srgbClr val="292929"/>
                </a:solidFill>
                <a:latin typeface="Arial"/>
                <a:cs typeface="Arial"/>
              </a:rPr>
              <a:t>different</a:t>
            </a:r>
            <a:r>
              <a:rPr sz="1900" b="1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292929"/>
                </a:solidFill>
                <a:latin typeface="Arial"/>
                <a:cs typeface="Arial"/>
              </a:rPr>
              <a:t>plots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1900" dirty="0">
              <a:latin typeface="Microsoft Sans Serif"/>
              <a:cs typeface="Microsoft Sans Serif"/>
            </a:endParaRPr>
          </a:p>
          <a:p>
            <a:pPr marL="698500" marR="69850" lvl="1" indent="-228600">
              <a:lnSpc>
                <a:spcPct val="80000"/>
              </a:lnSpc>
              <a:spcBef>
                <a:spcPts val="1410"/>
              </a:spcBef>
              <a:buFont typeface="Arial MT"/>
              <a:buChar char="•"/>
              <a:tabLst>
                <a:tab pos="698500" algn="l"/>
              </a:tabLst>
            </a:pP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5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b="1" spc="-110" dirty="0">
                <a:solidFill>
                  <a:srgbClr val="292929"/>
                </a:solidFill>
                <a:latin typeface="Arial"/>
                <a:cs typeface="Arial"/>
              </a:rPr>
              <a:t>Pie</a:t>
            </a:r>
            <a:r>
              <a:rPr sz="1500" b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120" dirty="0">
                <a:solidFill>
                  <a:srgbClr val="292929"/>
                </a:solidFill>
                <a:latin typeface="Arial"/>
                <a:cs typeface="Arial"/>
              </a:rPr>
              <a:t>Chart</a:t>
            </a:r>
            <a:r>
              <a:rPr sz="15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1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1500" b="1" spc="-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135" dirty="0">
                <a:solidFill>
                  <a:srgbClr val="292929"/>
                </a:solidFill>
                <a:latin typeface="Arial"/>
                <a:cs typeface="Arial"/>
              </a:rPr>
              <a:t>show</a:t>
            </a:r>
            <a:r>
              <a:rPr sz="1500" b="1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7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500" b="1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175" dirty="0">
                <a:solidFill>
                  <a:srgbClr val="292929"/>
                </a:solidFill>
                <a:latin typeface="Arial"/>
                <a:cs typeface="Arial"/>
              </a:rPr>
              <a:t>success</a:t>
            </a:r>
            <a:r>
              <a:rPr sz="15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65" dirty="0">
                <a:solidFill>
                  <a:srgbClr val="292929"/>
                </a:solidFill>
                <a:latin typeface="Arial"/>
                <a:cs typeface="Arial"/>
              </a:rPr>
              <a:t>rate</a:t>
            </a:r>
            <a:r>
              <a:rPr sz="1500" b="1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5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5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selected</a:t>
            </a:r>
            <a:r>
              <a:rPr sz="15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5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5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5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proportion</a:t>
            </a:r>
            <a:r>
              <a:rPr sz="15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5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5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5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 all</a:t>
            </a:r>
            <a:r>
              <a:rPr sz="15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5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endParaRPr sz="1500" dirty="0">
              <a:latin typeface="Microsoft Sans Serif"/>
              <a:cs typeface="Microsoft Sans Serif"/>
            </a:endParaRPr>
          </a:p>
          <a:p>
            <a:pPr marL="698500" marR="588645" lvl="1" indent="-228600">
              <a:lnSpc>
                <a:spcPct val="80000"/>
              </a:lnSpc>
              <a:spcBef>
                <a:spcPts val="1405"/>
              </a:spcBef>
              <a:buFont typeface="Arial MT"/>
              <a:buChar char="•"/>
              <a:tabLst>
                <a:tab pos="698500" algn="l"/>
              </a:tabLst>
            </a:pPr>
            <a:r>
              <a:rPr sz="1500" b="1" spc="-160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1500" b="1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114" dirty="0">
                <a:solidFill>
                  <a:srgbClr val="292929"/>
                </a:solidFill>
                <a:latin typeface="Arial"/>
                <a:cs typeface="Arial"/>
              </a:rPr>
              <a:t>Scatter</a:t>
            </a:r>
            <a:r>
              <a:rPr sz="1500" b="1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60" dirty="0">
                <a:solidFill>
                  <a:srgbClr val="292929"/>
                </a:solidFill>
                <a:latin typeface="Arial"/>
                <a:cs typeface="Arial"/>
              </a:rPr>
              <a:t>plot</a:t>
            </a:r>
            <a:r>
              <a:rPr sz="15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6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1500" b="1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130" dirty="0">
                <a:solidFill>
                  <a:srgbClr val="292929"/>
                </a:solidFill>
                <a:latin typeface="Arial"/>
                <a:cs typeface="Arial"/>
              </a:rPr>
              <a:t>Outcome</a:t>
            </a:r>
            <a:r>
              <a:rPr sz="15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140" dirty="0">
                <a:solidFill>
                  <a:srgbClr val="292929"/>
                </a:solidFill>
                <a:latin typeface="Arial"/>
                <a:cs typeface="Arial"/>
              </a:rPr>
              <a:t>(class)</a:t>
            </a:r>
            <a:r>
              <a:rPr sz="15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165" dirty="0">
                <a:solidFill>
                  <a:srgbClr val="292929"/>
                </a:solidFill>
                <a:latin typeface="Arial"/>
                <a:cs typeface="Arial"/>
              </a:rPr>
              <a:t>vs</a:t>
            </a:r>
            <a:r>
              <a:rPr sz="1500" b="1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125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15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150" dirty="0">
                <a:solidFill>
                  <a:srgbClr val="292929"/>
                </a:solidFill>
                <a:latin typeface="Arial"/>
                <a:cs typeface="Arial"/>
              </a:rPr>
              <a:t>Mass</a:t>
            </a:r>
            <a:r>
              <a:rPr sz="1500" b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50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1500" b="1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80" dirty="0">
                <a:solidFill>
                  <a:srgbClr val="292929"/>
                </a:solidFill>
                <a:latin typeface="Arial"/>
                <a:cs typeface="Arial"/>
              </a:rPr>
              <a:t>kg,</a:t>
            </a:r>
            <a:r>
              <a:rPr sz="1500" b="1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85" dirty="0">
                <a:solidFill>
                  <a:srgbClr val="292929"/>
                </a:solidFill>
                <a:latin typeface="Arial"/>
                <a:cs typeface="Arial"/>
              </a:rPr>
              <a:t>differentiating</a:t>
            </a:r>
            <a:r>
              <a:rPr sz="15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80" dirty="0">
                <a:solidFill>
                  <a:srgbClr val="292929"/>
                </a:solidFill>
                <a:latin typeface="Arial"/>
                <a:cs typeface="Arial"/>
              </a:rPr>
              <a:t>with</a:t>
            </a:r>
            <a:r>
              <a:rPr sz="15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125" dirty="0">
                <a:solidFill>
                  <a:srgbClr val="292929"/>
                </a:solidFill>
                <a:latin typeface="Arial"/>
                <a:cs typeface="Arial"/>
              </a:rPr>
              <a:t>colors</a:t>
            </a:r>
            <a:r>
              <a:rPr sz="15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75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5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120" dirty="0">
                <a:solidFill>
                  <a:srgbClr val="292929"/>
                </a:solidFill>
                <a:latin typeface="Arial"/>
                <a:cs typeface="Arial"/>
              </a:rPr>
              <a:t>Booster</a:t>
            </a:r>
            <a:r>
              <a:rPr sz="1500" b="1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35" dirty="0">
                <a:solidFill>
                  <a:srgbClr val="292929"/>
                </a:solidFill>
                <a:latin typeface="Arial"/>
                <a:cs typeface="Arial"/>
              </a:rPr>
              <a:t>Version </a:t>
            </a:r>
            <a:r>
              <a:rPr sz="1500" b="1" spc="-10" dirty="0">
                <a:solidFill>
                  <a:srgbClr val="292929"/>
                </a:solidFill>
                <a:latin typeface="Arial"/>
                <a:cs typeface="Arial"/>
              </a:rPr>
              <a:t>Category</a:t>
            </a:r>
            <a:r>
              <a:rPr sz="15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1500" dirty="0">
              <a:latin typeface="Microsoft Sans Serif"/>
              <a:cs typeface="Microsoft Sans Serif"/>
            </a:endParaRPr>
          </a:p>
          <a:p>
            <a:pPr marL="1155065" lvl="2" indent="-227965">
              <a:lnSpc>
                <a:spcPts val="1510"/>
              </a:lnSpc>
              <a:spcBef>
                <a:spcPts val="1070"/>
              </a:spcBef>
              <a:buFont typeface="Arial MT"/>
              <a:buChar char="•"/>
              <a:tabLst>
                <a:tab pos="1155065" algn="l"/>
              </a:tabLst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 to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different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ranges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 the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plot, we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b="1" spc="-90" dirty="0">
                <a:solidFill>
                  <a:srgbClr val="292929"/>
                </a:solidFill>
                <a:latin typeface="Arial"/>
                <a:cs typeface="Arial"/>
              </a:rPr>
              <a:t>interactive</a:t>
            </a:r>
            <a:r>
              <a:rPr sz="1400" b="1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b="1" spc="-100" dirty="0">
                <a:solidFill>
                  <a:srgbClr val="292929"/>
                </a:solidFill>
                <a:latin typeface="Arial"/>
                <a:cs typeface="Arial"/>
              </a:rPr>
              <a:t>Slider</a:t>
            </a:r>
            <a:r>
              <a:rPr sz="1400" b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292929"/>
                </a:solidFill>
                <a:latin typeface="Arial"/>
                <a:cs typeface="Arial"/>
              </a:rPr>
              <a:t>where</a:t>
            </a:r>
            <a:endParaRPr sz="1400" dirty="0">
              <a:latin typeface="Arial"/>
              <a:cs typeface="Arial"/>
            </a:endParaRPr>
          </a:p>
          <a:p>
            <a:pPr marL="1155700">
              <a:lnSpc>
                <a:spcPts val="1510"/>
              </a:lnSpc>
            </a:pPr>
            <a:r>
              <a:rPr sz="1400" b="1" spc="-114" dirty="0">
                <a:solidFill>
                  <a:srgbClr val="292929"/>
                </a:solidFill>
                <a:latin typeface="Arial"/>
                <a:cs typeface="Arial"/>
              </a:rPr>
              <a:t>you</a:t>
            </a:r>
            <a:r>
              <a:rPr sz="1400" b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b="1" spc="-130" dirty="0">
                <a:solidFill>
                  <a:srgbClr val="292929"/>
                </a:solidFill>
                <a:latin typeface="Arial"/>
                <a:cs typeface="Arial"/>
              </a:rPr>
              <a:t>can</a:t>
            </a:r>
            <a:r>
              <a:rPr sz="14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b="1" spc="-105" dirty="0">
                <a:solidFill>
                  <a:srgbClr val="292929"/>
                </a:solidFill>
                <a:latin typeface="Arial"/>
                <a:cs typeface="Arial"/>
              </a:rPr>
              <a:t>pick</a:t>
            </a:r>
            <a:r>
              <a:rPr sz="14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b="1" spc="-6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4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b="1" spc="-130" dirty="0">
                <a:solidFill>
                  <a:srgbClr val="292929"/>
                </a:solidFill>
                <a:latin typeface="Arial"/>
                <a:cs typeface="Arial"/>
              </a:rPr>
              <a:t>minimum</a:t>
            </a:r>
            <a:r>
              <a:rPr sz="1400" b="1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b="1" spc="-9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4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b="1" spc="-150" dirty="0">
                <a:solidFill>
                  <a:srgbClr val="292929"/>
                </a:solidFill>
                <a:latin typeface="Arial"/>
                <a:cs typeface="Arial"/>
              </a:rPr>
              <a:t>maximum</a:t>
            </a:r>
            <a:r>
              <a:rPr sz="1400" b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b="1" spc="-160" dirty="0">
                <a:solidFill>
                  <a:srgbClr val="292929"/>
                </a:solidFill>
                <a:latin typeface="Arial"/>
                <a:cs typeface="Arial"/>
              </a:rPr>
              <a:t>mass</a:t>
            </a:r>
            <a:r>
              <a:rPr sz="1400" b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b="1" spc="-5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1400" b="1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292929"/>
                </a:solidFill>
                <a:latin typeface="Arial"/>
                <a:cs typeface="Arial"/>
              </a:rPr>
              <a:t>interest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1400" dirty="0">
              <a:latin typeface="Microsoft Sans Serif"/>
              <a:cs typeface="Microsoft Sans Serif"/>
            </a:endParaRPr>
          </a:p>
          <a:p>
            <a:pPr marL="241300" marR="116839" indent="-228600">
              <a:lnSpc>
                <a:spcPct val="80000"/>
              </a:lnSpc>
              <a:spcBef>
                <a:spcPts val="1375"/>
              </a:spcBef>
              <a:buFont typeface="Arial MT"/>
              <a:buChar char="•"/>
              <a:tabLst>
                <a:tab pos="241300" algn="l"/>
              </a:tabLst>
            </a:pPr>
            <a:r>
              <a:rPr sz="19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9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interested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b="1" spc="-150" dirty="0">
                <a:solidFill>
                  <a:srgbClr val="292929"/>
                </a:solidFill>
                <a:latin typeface="Arial"/>
                <a:cs typeface="Arial"/>
              </a:rPr>
              <a:t>understanding</a:t>
            </a:r>
            <a:r>
              <a:rPr sz="1900" b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b="1" spc="-30" dirty="0">
                <a:solidFill>
                  <a:srgbClr val="292929"/>
                </a:solidFill>
                <a:latin typeface="Arial"/>
                <a:cs typeface="Arial"/>
              </a:rPr>
              <a:t>if</a:t>
            </a:r>
            <a:r>
              <a:rPr sz="1900" b="1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b="1" spc="-105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900" b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b="1" spc="-195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19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b="1" spc="-130" dirty="0">
                <a:solidFill>
                  <a:srgbClr val="292929"/>
                </a:solidFill>
                <a:latin typeface="Arial"/>
                <a:cs typeface="Arial"/>
              </a:rPr>
              <a:t>Site</a:t>
            </a:r>
            <a:r>
              <a:rPr sz="19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b="1" spc="-195" dirty="0">
                <a:solidFill>
                  <a:srgbClr val="292929"/>
                </a:solidFill>
                <a:latin typeface="Arial"/>
                <a:cs typeface="Arial"/>
              </a:rPr>
              <a:t>has</a:t>
            </a:r>
            <a:r>
              <a:rPr sz="19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b="1" spc="-175" dirty="0">
                <a:solidFill>
                  <a:srgbClr val="292929"/>
                </a:solidFill>
                <a:latin typeface="Arial"/>
                <a:cs typeface="Arial"/>
              </a:rPr>
              <a:t>any</a:t>
            </a:r>
            <a:r>
              <a:rPr sz="19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b="1" spc="-150" dirty="0">
                <a:solidFill>
                  <a:srgbClr val="292929"/>
                </a:solidFill>
                <a:latin typeface="Arial"/>
                <a:cs typeface="Arial"/>
              </a:rPr>
              <a:t>influence</a:t>
            </a:r>
            <a:r>
              <a:rPr sz="19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b="1" spc="-110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19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b="1" spc="-1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9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b="1" spc="-229" dirty="0">
                <a:solidFill>
                  <a:srgbClr val="292929"/>
                </a:solidFill>
                <a:latin typeface="Arial"/>
                <a:cs typeface="Arial"/>
              </a:rPr>
              <a:t>success</a:t>
            </a:r>
            <a:r>
              <a:rPr sz="1900" b="1" spc="-20" dirty="0">
                <a:solidFill>
                  <a:srgbClr val="292929"/>
                </a:solidFill>
                <a:latin typeface="Arial"/>
                <a:cs typeface="Arial"/>
              </a:rPr>
              <a:t> rate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whether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b="1" spc="-155" dirty="0">
                <a:solidFill>
                  <a:srgbClr val="292929"/>
                </a:solidFill>
                <a:latin typeface="Arial"/>
                <a:cs typeface="Arial"/>
              </a:rPr>
              <a:t>Booster</a:t>
            </a:r>
            <a:r>
              <a:rPr sz="1900" b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b="1" spc="-145" dirty="0">
                <a:solidFill>
                  <a:srgbClr val="292929"/>
                </a:solidFill>
                <a:latin typeface="Arial"/>
                <a:cs typeface="Arial"/>
              </a:rPr>
              <a:t>Version</a:t>
            </a:r>
            <a:r>
              <a:rPr sz="1900" b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b="1" spc="-155" dirty="0">
                <a:solidFill>
                  <a:srgbClr val="292929"/>
                </a:solidFill>
                <a:latin typeface="Arial"/>
                <a:cs typeface="Arial"/>
              </a:rPr>
              <a:t>Category</a:t>
            </a:r>
            <a:r>
              <a:rPr sz="1900" b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b="1" spc="-14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900" b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b="1" spc="-160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1900" b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b="1" spc="-195" dirty="0">
                <a:solidFill>
                  <a:srgbClr val="292929"/>
                </a:solidFill>
                <a:latin typeface="Arial"/>
                <a:cs typeface="Arial"/>
              </a:rPr>
              <a:t>Mass</a:t>
            </a:r>
            <a:r>
              <a:rPr sz="1900" b="1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b="1" spc="-155" dirty="0">
                <a:solidFill>
                  <a:srgbClr val="292929"/>
                </a:solidFill>
                <a:latin typeface="Arial"/>
                <a:cs typeface="Arial"/>
              </a:rPr>
              <a:t>also</a:t>
            </a:r>
            <a:r>
              <a:rPr sz="1900" b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b="1" spc="-145" dirty="0">
                <a:solidFill>
                  <a:srgbClr val="292929"/>
                </a:solidFill>
                <a:latin typeface="Arial"/>
                <a:cs typeface="Arial"/>
              </a:rPr>
              <a:t>correlates</a:t>
            </a:r>
            <a:r>
              <a:rPr sz="1900" b="1" spc="-20" dirty="0">
                <a:solidFill>
                  <a:srgbClr val="292929"/>
                </a:solidFill>
                <a:latin typeface="Arial"/>
                <a:cs typeface="Arial"/>
              </a:rPr>
              <a:t> with </a:t>
            </a:r>
            <a:r>
              <a:rPr sz="1900" b="1" spc="-90" dirty="0">
                <a:solidFill>
                  <a:srgbClr val="292929"/>
                </a:solidFill>
                <a:latin typeface="Arial"/>
                <a:cs typeface="Arial"/>
              </a:rPr>
              <a:t>success</a:t>
            </a:r>
            <a:r>
              <a:rPr sz="19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19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09706" y="6103723"/>
            <a:ext cx="26987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5"/>
              </a:lnSpc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13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1462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Build</a:t>
            </a:r>
            <a:r>
              <a:rPr spc="-135" dirty="0"/>
              <a:t> </a:t>
            </a:r>
            <a:r>
              <a:rPr spc="-270" dirty="0"/>
              <a:t>a</a:t>
            </a:r>
            <a:r>
              <a:rPr spc="25" dirty="0"/>
              <a:t> </a:t>
            </a:r>
            <a:r>
              <a:rPr spc="-85" dirty="0"/>
              <a:t>Dashboard</a:t>
            </a:r>
            <a:r>
              <a:rPr spc="-25" dirty="0"/>
              <a:t> </a:t>
            </a:r>
            <a:r>
              <a:rPr dirty="0"/>
              <a:t>with</a:t>
            </a:r>
            <a:r>
              <a:rPr spc="-55" dirty="0"/>
              <a:t> </a:t>
            </a:r>
            <a:r>
              <a:rPr dirty="0"/>
              <a:t>Plotly</a:t>
            </a:r>
            <a:r>
              <a:rPr spc="-40" dirty="0"/>
              <a:t> </a:t>
            </a:r>
            <a:r>
              <a:rPr spc="-95" dirty="0"/>
              <a:t>Dash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798066"/>
            <a:ext cx="9582785" cy="3808222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8600">
              <a:lnSpc>
                <a:spcPts val="1630"/>
              </a:lnSpc>
              <a:spcBef>
                <a:spcPts val="500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</a:tabLst>
            </a:pPr>
            <a:r>
              <a:rPr sz="17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implemented</a:t>
            </a: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b="1" spc="75" dirty="0">
                <a:solidFill>
                  <a:srgbClr val="292929"/>
                </a:solidFill>
                <a:latin typeface="Arial"/>
                <a:cs typeface="Arial"/>
              </a:rPr>
              <a:t>4</a:t>
            </a:r>
            <a:r>
              <a:rPr sz="1700" b="1" spc="-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700" b="1" spc="-100" dirty="0">
                <a:solidFill>
                  <a:srgbClr val="292929"/>
                </a:solidFill>
                <a:latin typeface="Arial"/>
                <a:cs typeface="Arial"/>
              </a:rPr>
              <a:t>different</a:t>
            </a:r>
            <a:r>
              <a:rPr sz="1700" b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700" b="1" spc="-135" dirty="0">
                <a:solidFill>
                  <a:srgbClr val="292929"/>
                </a:solidFill>
                <a:latin typeface="Arial"/>
                <a:cs typeface="Arial"/>
              </a:rPr>
              <a:t>classification</a:t>
            </a:r>
            <a:r>
              <a:rPr sz="1700" b="1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700" b="1" spc="-145" dirty="0">
                <a:solidFill>
                  <a:srgbClr val="292929"/>
                </a:solidFill>
                <a:latin typeface="Arial"/>
                <a:cs typeface="Arial"/>
              </a:rPr>
              <a:t>models</a:t>
            </a:r>
            <a:r>
              <a:rPr sz="17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r>
              <a:rPr sz="1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</a:t>
            </a:r>
            <a:r>
              <a:rPr sz="17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Regression,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Support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Vector</a:t>
            </a:r>
            <a:r>
              <a:rPr sz="1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Machines,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K-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Neighbors.</a:t>
            </a:r>
            <a:endParaRPr sz="17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010"/>
              </a:spcBef>
              <a:buFont typeface="Arial MT"/>
              <a:buChar char="•"/>
              <a:tabLst>
                <a:tab pos="240665" algn="l"/>
              </a:tabLst>
            </a:pPr>
            <a:r>
              <a:rPr sz="1700" b="1" spc="-90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1700" b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700" b="1" spc="-175" dirty="0">
                <a:solidFill>
                  <a:srgbClr val="292929"/>
                </a:solidFill>
                <a:latin typeface="Arial"/>
                <a:cs typeface="Arial"/>
              </a:rPr>
              <a:t>was</a:t>
            </a:r>
            <a:r>
              <a:rPr sz="1700" b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700" b="1" spc="-100" dirty="0">
                <a:solidFill>
                  <a:srgbClr val="292929"/>
                </a:solidFill>
                <a:latin typeface="Arial"/>
                <a:cs typeface="Arial"/>
              </a:rPr>
              <a:t>split</a:t>
            </a:r>
            <a:r>
              <a:rPr sz="1700" b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700" b="1" spc="-95" dirty="0">
                <a:solidFill>
                  <a:srgbClr val="292929"/>
                </a:solidFill>
                <a:latin typeface="Arial"/>
                <a:cs typeface="Arial"/>
              </a:rPr>
              <a:t>into</a:t>
            </a:r>
            <a:r>
              <a:rPr sz="1700" b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700" b="1" spc="-135" dirty="0">
                <a:solidFill>
                  <a:srgbClr val="292929"/>
                </a:solidFill>
                <a:latin typeface="Arial"/>
                <a:cs typeface="Arial"/>
              </a:rPr>
              <a:t>Train</a:t>
            </a:r>
            <a:r>
              <a:rPr sz="1700" b="1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700" b="1" dirty="0">
                <a:solidFill>
                  <a:srgbClr val="292929"/>
                </a:solidFill>
                <a:latin typeface="Arial"/>
                <a:cs typeface="Arial"/>
              </a:rPr>
              <a:t>(80%)</a:t>
            </a:r>
            <a:r>
              <a:rPr sz="1700" b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700" b="1" spc="-12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700" b="1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700" b="1" spc="-140" dirty="0">
                <a:solidFill>
                  <a:srgbClr val="292929"/>
                </a:solidFill>
                <a:latin typeface="Arial"/>
                <a:cs typeface="Arial"/>
              </a:rPr>
              <a:t>Test</a:t>
            </a:r>
            <a:r>
              <a:rPr sz="17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700" b="1" dirty="0">
                <a:solidFill>
                  <a:srgbClr val="292929"/>
                </a:solidFill>
                <a:latin typeface="Arial"/>
                <a:cs typeface="Arial"/>
              </a:rPr>
              <a:t>(20%)</a:t>
            </a:r>
            <a:r>
              <a:rPr sz="1700" b="1" spc="-20" dirty="0">
                <a:solidFill>
                  <a:srgbClr val="292929"/>
                </a:solidFill>
                <a:latin typeface="Arial"/>
                <a:cs typeface="Arial"/>
              </a:rPr>
              <a:t> data</a:t>
            </a:r>
            <a:endParaRPr sz="1700" dirty="0">
              <a:latin typeface="Arial"/>
              <a:cs typeface="Arial"/>
            </a:endParaRPr>
          </a:p>
          <a:p>
            <a:pPr marL="240665" indent="-227965">
              <a:lnSpc>
                <a:spcPts val="1785"/>
              </a:lnSpc>
              <a:spcBef>
                <a:spcPts val="990"/>
              </a:spcBef>
              <a:buFont typeface="Arial MT"/>
              <a:buChar char="•"/>
              <a:tabLst>
                <a:tab pos="240665" algn="l"/>
              </a:tabLst>
            </a:pPr>
            <a:r>
              <a:rPr sz="1700" b="1" spc="-135" dirty="0">
                <a:solidFill>
                  <a:srgbClr val="292929"/>
                </a:solidFill>
                <a:latin typeface="Arial"/>
                <a:cs typeface="Arial"/>
              </a:rPr>
              <a:t>Preselected</a:t>
            </a:r>
            <a:r>
              <a:rPr sz="1700" b="1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700" b="1" spc="-135" dirty="0">
                <a:solidFill>
                  <a:srgbClr val="292929"/>
                </a:solidFill>
                <a:latin typeface="Arial"/>
                <a:cs typeface="Arial"/>
              </a:rPr>
              <a:t>HyperParameters</a:t>
            </a:r>
            <a:r>
              <a:rPr sz="1700" b="1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700" b="1" spc="-120" dirty="0">
                <a:solidFill>
                  <a:srgbClr val="292929"/>
                </a:solidFill>
                <a:latin typeface="Arial"/>
                <a:cs typeface="Arial"/>
              </a:rPr>
              <a:t>were</a:t>
            </a:r>
            <a:r>
              <a:rPr sz="1700" b="1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700" b="1" spc="-105" dirty="0">
                <a:solidFill>
                  <a:srgbClr val="292929"/>
                </a:solidFill>
                <a:latin typeface="Arial"/>
                <a:cs typeface="Arial"/>
              </a:rPr>
              <a:t>optimized</a:t>
            </a:r>
            <a:r>
              <a:rPr sz="1700" b="1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7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performance</a:t>
            </a:r>
            <a:endParaRPr sz="1700" dirty="0">
              <a:latin typeface="Microsoft Sans Serif"/>
              <a:cs typeface="Microsoft Sans Serif"/>
            </a:endParaRPr>
          </a:p>
          <a:p>
            <a:pPr marL="241300">
              <a:lnSpc>
                <a:spcPts val="1905"/>
              </a:lnSpc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(“accuracy”)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10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folds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Cross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Validation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(</a:t>
            </a:r>
            <a:r>
              <a:rPr sz="1800" i="1" spc="-65" dirty="0">
                <a:solidFill>
                  <a:srgbClr val="292929"/>
                </a:solidFill>
                <a:latin typeface="Arial"/>
                <a:cs typeface="Arial"/>
              </a:rPr>
              <a:t>GridSearchCV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)</a:t>
            </a:r>
            <a:endParaRPr sz="17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975"/>
              </a:spcBef>
              <a:buFont typeface="Arial MT"/>
              <a:buChar char="•"/>
              <a:tabLst>
                <a:tab pos="240665" algn="l"/>
              </a:tabLst>
            </a:pPr>
            <a:r>
              <a:rPr sz="1700" b="1" spc="-185" dirty="0">
                <a:solidFill>
                  <a:srgbClr val="292929"/>
                </a:solidFill>
                <a:latin typeface="Arial"/>
                <a:cs typeface="Arial"/>
              </a:rPr>
              <a:t>Accuracy</a:t>
            </a:r>
            <a:r>
              <a:rPr sz="1700" b="1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700" b="1" spc="-170" dirty="0">
                <a:solidFill>
                  <a:srgbClr val="292929"/>
                </a:solidFill>
                <a:latin typeface="Arial"/>
                <a:cs typeface="Arial"/>
              </a:rPr>
              <a:t>Scores</a:t>
            </a:r>
            <a:r>
              <a:rPr sz="1700" b="1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700" b="1" spc="-120" dirty="0">
                <a:solidFill>
                  <a:srgbClr val="292929"/>
                </a:solidFill>
                <a:latin typeface="Arial"/>
                <a:cs typeface="Arial"/>
              </a:rPr>
              <a:t>were</a:t>
            </a:r>
            <a:r>
              <a:rPr sz="1700" b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700" b="1" spc="-110" dirty="0">
                <a:solidFill>
                  <a:srgbClr val="292929"/>
                </a:solidFill>
                <a:latin typeface="Arial"/>
                <a:cs typeface="Arial"/>
              </a:rPr>
              <a:t>obtained</a:t>
            </a:r>
            <a:r>
              <a:rPr sz="1700" b="1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performance</a:t>
            </a:r>
            <a:r>
              <a:rPr sz="1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</a:t>
            </a:r>
            <a:r>
              <a:rPr sz="17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</a:t>
            </a:r>
            <a:r>
              <a:rPr sz="1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endParaRPr sz="17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994"/>
              </a:spcBef>
              <a:buFont typeface="Arial MT"/>
              <a:buChar char="•"/>
              <a:tabLst>
                <a:tab pos="240665" algn="l"/>
              </a:tabLst>
            </a:pPr>
            <a:r>
              <a:rPr sz="1700" b="1" spc="-150" dirty="0">
                <a:solidFill>
                  <a:srgbClr val="292929"/>
                </a:solidFill>
                <a:latin typeface="Arial"/>
                <a:cs typeface="Arial"/>
              </a:rPr>
              <a:t>Confusion</a:t>
            </a:r>
            <a:r>
              <a:rPr sz="1700" b="1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700" b="1" spc="-110" dirty="0">
                <a:solidFill>
                  <a:srgbClr val="292929"/>
                </a:solidFill>
                <a:latin typeface="Arial"/>
                <a:cs typeface="Arial"/>
              </a:rPr>
              <a:t>Matrix</a:t>
            </a:r>
            <a:r>
              <a:rPr sz="17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17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examined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confirm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sufficiently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generalized.</a:t>
            </a:r>
            <a:endParaRPr sz="17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985"/>
              </a:spcBef>
              <a:buFont typeface="Arial MT"/>
              <a:buChar char="•"/>
              <a:tabLst>
                <a:tab pos="240665" algn="l"/>
              </a:tabLst>
            </a:pPr>
            <a:r>
              <a:rPr sz="1700" b="1" spc="-135" dirty="0">
                <a:solidFill>
                  <a:srgbClr val="292929"/>
                </a:solidFill>
                <a:latin typeface="Arial"/>
                <a:cs typeface="Arial"/>
              </a:rPr>
              <a:t>GitHub</a:t>
            </a:r>
            <a:r>
              <a:rPr sz="1700" b="1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700" b="1" spc="-20" dirty="0">
                <a:solidFill>
                  <a:srgbClr val="292929"/>
                </a:solidFill>
                <a:latin typeface="Arial"/>
                <a:cs typeface="Arial"/>
              </a:rPr>
              <a:t>URL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1700" dirty="0">
              <a:latin typeface="Microsoft Sans Serif"/>
              <a:cs typeface="Microsoft Sans Serif"/>
            </a:endParaRPr>
          </a:p>
          <a:p>
            <a:pPr marL="241300" marR="9525" indent="-228600">
              <a:lnSpc>
                <a:spcPct val="8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Executed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Cloud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Environment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=&gt; </a:t>
            </a:r>
            <a:r>
              <a:rPr lang="es-CL" sz="1600" dirty="0">
                <a:hlinkClick r:id="rId2"/>
              </a:rPr>
              <a:t>Semana-10/jupyter-labs-spacex-data-collection-api-v2-Luis-Salas.ipynb at </a:t>
            </a:r>
            <a:r>
              <a:rPr lang="es-CL" sz="1600" dirty="0" err="1">
                <a:hlinkClick r:id="rId2"/>
              </a:rPr>
              <a:t>main</a:t>
            </a:r>
            <a:r>
              <a:rPr lang="es-CL" sz="1600" dirty="0">
                <a:hlinkClick r:id="rId2"/>
              </a:rPr>
              <a:t> · </a:t>
            </a:r>
            <a:r>
              <a:rPr lang="es-CL" sz="1600" dirty="0" err="1">
                <a:hlinkClick r:id="rId2"/>
              </a:rPr>
              <a:t>IngSalass</a:t>
            </a:r>
            <a:r>
              <a:rPr lang="es-CL" sz="1600" dirty="0">
                <a:hlinkClick r:id="rId2"/>
              </a:rPr>
              <a:t>/Semana-10</a:t>
            </a:r>
            <a:endParaRPr lang="es-CL" sz="1600" dirty="0"/>
          </a:p>
          <a:p>
            <a:pPr marL="241300" marR="9525" indent="-228600">
              <a:lnSpc>
                <a:spcPct val="8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Executed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Locally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parameters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=&gt;</a:t>
            </a:r>
            <a:r>
              <a:rPr lang="es-MX" sz="17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s-CL" sz="1600" dirty="0">
                <a:hlinkClick r:id="rId3"/>
              </a:rPr>
              <a:t>semana-10v3/</a:t>
            </a:r>
            <a:r>
              <a:rPr lang="es-CL" sz="1600" dirty="0" err="1">
                <a:hlinkClick r:id="rId3"/>
              </a:rPr>
              <a:t>labs</a:t>
            </a:r>
            <a:r>
              <a:rPr lang="es-CL" sz="1600" dirty="0">
                <a:hlinkClick r:id="rId3"/>
              </a:rPr>
              <a:t>-</a:t>
            </a:r>
            <a:r>
              <a:rPr lang="es-CL" sz="1600" dirty="0" err="1">
                <a:hlinkClick r:id="rId3"/>
              </a:rPr>
              <a:t>jupyter</a:t>
            </a:r>
            <a:r>
              <a:rPr lang="es-CL" sz="1600" dirty="0">
                <a:hlinkClick r:id="rId3"/>
              </a:rPr>
              <a:t>-</a:t>
            </a:r>
            <a:r>
              <a:rPr lang="es-CL" sz="1600" dirty="0" err="1">
                <a:hlinkClick r:id="rId3"/>
              </a:rPr>
              <a:t>spacex</a:t>
            </a:r>
            <a:r>
              <a:rPr lang="es-CL" sz="1600" dirty="0">
                <a:hlinkClick r:id="rId3"/>
              </a:rPr>
              <a:t>-Data wrangling-v3-Luis-Salas.ipynb at </a:t>
            </a:r>
            <a:r>
              <a:rPr lang="es-CL" sz="1600" dirty="0" err="1">
                <a:hlinkClick r:id="rId3"/>
              </a:rPr>
              <a:t>main</a:t>
            </a:r>
            <a:r>
              <a:rPr lang="es-CL" sz="1600" dirty="0">
                <a:hlinkClick r:id="rId3"/>
              </a:rPr>
              <a:t> · </a:t>
            </a:r>
            <a:r>
              <a:rPr lang="es-CL" sz="1600" dirty="0" err="1">
                <a:hlinkClick r:id="rId3"/>
              </a:rPr>
              <a:t>IngSalass</a:t>
            </a:r>
            <a:r>
              <a:rPr lang="es-CL" sz="1600" dirty="0">
                <a:hlinkClick r:id="rId3"/>
              </a:rPr>
              <a:t>/semana-10v3</a:t>
            </a:r>
            <a:endParaRPr sz="17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14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5" dirty="0"/>
              <a:t>Predictive</a:t>
            </a:r>
            <a:r>
              <a:rPr spc="-145" dirty="0"/>
              <a:t> </a:t>
            </a:r>
            <a:r>
              <a:rPr spc="-105" dirty="0"/>
              <a:t>Analysis</a:t>
            </a:r>
            <a:r>
              <a:rPr spc="-140" dirty="0"/>
              <a:t> </a:t>
            </a:r>
            <a:r>
              <a:rPr spc="-110" dirty="0"/>
              <a:t>(Classification)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988" y="1645056"/>
            <a:ext cx="5120005" cy="156654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5"/>
              </a:spcBef>
              <a:buClr>
                <a:srgbClr val="292929"/>
              </a:buClr>
              <a:buFont typeface="Arial MT"/>
              <a:buChar char="•"/>
              <a:tabLst>
                <a:tab pos="240665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demo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15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0" dirty="0"/>
              <a:t>Results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66" y="2529700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303" y="0"/>
                </a:moveTo>
                <a:lnTo>
                  <a:pt x="0" y="0"/>
                </a:lnTo>
                <a:lnTo>
                  <a:pt x="0" y="369328"/>
                </a:lnTo>
                <a:lnTo>
                  <a:pt x="1058303" y="369328"/>
                </a:lnTo>
                <a:lnTo>
                  <a:pt x="1058303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9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0304" y="1370838"/>
            <a:ext cx="11009630" cy="1834514"/>
          </a:xfrm>
          <a:prstGeom prst="rect">
            <a:avLst/>
          </a:prstGeom>
        </p:spPr>
        <p:txBody>
          <a:bodyPr vert="horz" wrap="square" lIns="0" tIns="14541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145"/>
              </a:spcBef>
              <a:buClr>
                <a:srgbClr val="292929"/>
              </a:buClr>
              <a:buFont typeface="Arial MT"/>
              <a:buChar char="•"/>
              <a:tabLst>
                <a:tab pos="240665" algn="l"/>
              </a:tabLst>
            </a:pPr>
            <a:r>
              <a:rPr sz="1500" b="1" spc="-95" dirty="0">
                <a:solidFill>
                  <a:srgbClr val="292929"/>
                </a:solidFill>
                <a:latin typeface="Arial"/>
                <a:cs typeface="Arial"/>
              </a:rPr>
              <a:t>Site</a:t>
            </a:r>
            <a:r>
              <a:rPr sz="1500" b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195" dirty="0">
                <a:solidFill>
                  <a:srgbClr val="292929"/>
                </a:solidFill>
                <a:latin typeface="Arial"/>
                <a:cs typeface="Arial"/>
              </a:rPr>
              <a:t>CCAFS</a:t>
            </a:r>
            <a:r>
              <a:rPr sz="15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160" dirty="0">
                <a:solidFill>
                  <a:srgbClr val="292929"/>
                </a:solidFill>
                <a:latin typeface="Arial"/>
                <a:cs typeface="Arial"/>
              </a:rPr>
              <a:t>SLC-</a:t>
            </a:r>
            <a:r>
              <a:rPr sz="1500" b="1" spc="50" dirty="0">
                <a:solidFill>
                  <a:srgbClr val="292929"/>
                </a:solidFill>
                <a:latin typeface="Arial"/>
                <a:cs typeface="Arial"/>
              </a:rPr>
              <a:t>40</a:t>
            </a:r>
            <a:r>
              <a:rPr sz="15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11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5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145" dirty="0">
                <a:solidFill>
                  <a:srgbClr val="292929"/>
                </a:solidFill>
                <a:latin typeface="Arial"/>
                <a:cs typeface="Arial"/>
              </a:rPr>
              <a:t>VAFB</a:t>
            </a:r>
            <a:r>
              <a:rPr sz="1500" b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204" dirty="0">
                <a:solidFill>
                  <a:srgbClr val="292929"/>
                </a:solidFill>
                <a:latin typeface="Arial"/>
                <a:cs typeface="Arial"/>
              </a:rPr>
              <a:t>SLC</a:t>
            </a:r>
            <a:r>
              <a:rPr sz="1500" b="1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292929"/>
                </a:solidFill>
                <a:latin typeface="Arial"/>
                <a:cs typeface="Arial"/>
              </a:rPr>
              <a:t>4E</a:t>
            </a:r>
            <a:r>
              <a:rPr sz="1500" b="1" spc="459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105" dirty="0">
                <a:solidFill>
                  <a:srgbClr val="292929"/>
                </a:solidFill>
                <a:latin typeface="Arial"/>
                <a:cs typeface="Arial"/>
              </a:rPr>
              <a:t>were</a:t>
            </a:r>
            <a:r>
              <a:rPr sz="15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125" dirty="0">
                <a:solidFill>
                  <a:srgbClr val="292929"/>
                </a:solidFill>
                <a:latin typeface="Arial"/>
                <a:cs typeface="Arial"/>
              </a:rPr>
              <a:t>used</a:t>
            </a:r>
            <a:r>
              <a:rPr sz="15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85" dirty="0">
                <a:solidFill>
                  <a:srgbClr val="292929"/>
                </a:solidFill>
                <a:latin typeface="Arial"/>
                <a:cs typeface="Arial"/>
              </a:rPr>
              <a:t>for</a:t>
            </a:r>
            <a:r>
              <a:rPr sz="15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75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5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85" dirty="0">
                <a:solidFill>
                  <a:srgbClr val="292929"/>
                </a:solidFill>
                <a:latin typeface="Arial"/>
                <a:cs typeface="Arial"/>
              </a:rPr>
              <a:t>first</a:t>
            </a:r>
            <a:r>
              <a:rPr sz="1500" b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75" dirty="0">
                <a:solidFill>
                  <a:srgbClr val="292929"/>
                </a:solidFill>
                <a:latin typeface="Arial"/>
                <a:cs typeface="Arial"/>
              </a:rPr>
              <a:t>20+</a:t>
            </a:r>
            <a:r>
              <a:rPr sz="15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135" dirty="0">
                <a:solidFill>
                  <a:srgbClr val="292929"/>
                </a:solidFill>
                <a:latin typeface="Arial"/>
                <a:cs typeface="Arial"/>
              </a:rPr>
              <a:t>launches</a:t>
            </a:r>
            <a:r>
              <a:rPr sz="15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80" dirty="0">
                <a:solidFill>
                  <a:srgbClr val="292929"/>
                </a:solidFill>
                <a:latin typeface="Arial"/>
                <a:cs typeface="Arial"/>
              </a:rPr>
              <a:t>with</a:t>
            </a:r>
            <a:r>
              <a:rPr sz="15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75" dirty="0">
                <a:solidFill>
                  <a:srgbClr val="292929"/>
                </a:solidFill>
                <a:latin typeface="Arial"/>
                <a:cs typeface="Arial"/>
              </a:rPr>
              <a:t>not</a:t>
            </a:r>
            <a:r>
              <a:rPr sz="1500" b="1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50" dirty="0">
                <a:solidFill>
                  <a:srgbClr val="292929"/>
                </a:solidFill>
                <a:latin typeface="Arial"/>
                <a:cs typeface="Arial"/>
              </a:rPr>
              <a:t>too</a:t>
            </a:r>
            <a:r>
              <a:rPr sz="1500" b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90" dirty="0">
                <a:solidFill>
                  <a:srgbClr val="292929"/>
                </a:solidFill>
                <a:latin typeface="Arial"/>
                <a:cs typeface="Arial"/>
              </a:rPr>
              <a:t>good</a:t>
            </a:r>
            <a:r>
              <a:rPr sz="1500" b="1" spc="-10" dirty="0">
                <a:solidFill>
                  <a:srgbClr val="292929"/>
                </a:solidFill>
                <a:latin typeface="Arial"/>
                <a:cs typeface="Arial"/>
              </a:rPr>
              <a:t> results</a:t>
            </a:r>
            <a:r>
              <a:rPr sz="15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15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80000"/>
              </a:lnSpc>
              <a:spcBef>
                <a:spcPts val="1400"/>
              </a:spcBef>
              <a:buFont typeface="Arial MT"/>
              <a:buChar char="•"/>
              <a:tabLst>
                <a:tab pos="241300" algn="l"/>
              </a:tabLst>
            </a:pPr>
            <a:r>
              <a:rPr sz="1500" b="1" spc="-95" dirty="0">
                <a:solidFill>
                  <a:srgbClr val="292929"/>
                </a:solidFill>
                <a:latin typeface="Arial"/>
                <a:cs typeface="Arial"/>
              </a:rPr>
              <a:t>Site</a:t>
            </a:r>
            <a:r>
              <a:rPr sz="1500" b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195" dirty="0">
                <a:solidFill>
                  <a:srgbClr val="292929"/>
                </a:solidFill>
                <a:latin typeface="Arial"/>
                <a:cs typeface="Arial"/>
              </a:rPr>
              <a:t>CCAFS</a:t>
            </a:r>
            <a:r>
              <a:rPr sz="1500" b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160" dirty="0">
                <a:solidFill>
                  <a:srgbClr val="292929"/>
                </a:solidFill>
                <a:latin typeface="Arial"/>
                <a:cs typeface="Arial"/>
              </a:rPr>
              <a:t>SLC-</a:t>
            </a:r>
            <a:r>
              <a:rPr sz="1500" b="1" spc="50" dirty="0">
                <a:solidFill>
                  <a:srgbClr val="292929"/>
                </a:solidFill>
                <a:latin typeface="Arial"/>
                <a:cs typeface="Arial"/>
              </a:rPr>
              <a:t>40</a:t>
            </a:r>
            <a:r>
              <a:rPr sz="1500" b="1" spc="-1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114" dirty="0">
                <a:solidFill>
                  <a:srgbClr val="292929"/>
                </a:solidFill>
                <a:latin typeface="Arial"/>
                <a:cs typeface="Arial"/>
              </a:rPr>
              <a:t>wasn’t</a:t>
            </a:r>
            <a:r>
              <a:rPr sz="15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125" dirty="0">
                <a:solidFill>
                  <a:srgbClr val="292929"/>
                </a:solidFill>
                <a:latin typeface="Arial"/>
                <a:cs typeface="Arial"/>
              </a:rPr>
              <a:t>used</a:t>
            </a:r>
            <a:r>
              <a:rPr sz="1500" b="1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70" dirty="0">
                <a:solidFill>
                  <a:srgbClr val="292929"/>
                </a:solidFill>
                <a:latin typeface="Arial"/>
                <a:cs typeface="Arial"/>
              </a:rPr>
              <a:t>for</a:t>
            </a:r>
            <a:r>
              <a:rPr sz="1500" b="1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1500" b="1" spc="-1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90" dirty="0">
                <a:solidFill>
                  <a:srgbClr val="292929"/>
                </a:solidFill>
                <a:latin typeface="Arial"/>
                <a:cs typeface="Arial"/>
              </a:rPr>
              <a:t>period</a:t>
            </a:r>
            <a:r>
              <a:rPr sz="15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7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1500" b="1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85" dirty="0">
                <a:solidFill>
                  <a:srgbClr val="292929"/>
                </a:solidFill>
                <a:latin typeface="Arial"/>
                <a:cs typeface="Arial"/>
              </a:rPr>
              <a:t>time</a:t>
            </a:r>
            <a:r>
              <a:rPr sz="15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100" dirty="0">
                <a:solidFill>
                  <a:srgbClr val="292929"/>
                </a:solidFill>
                <a:latin typeface="Arial"/>
                <a:cs typeface="Arial"/>
              </a:rPr>
              <a:t>(flights</a:t>
            </a:r>
            <a:r>
              <a:rPr sz="1500" b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292929"/>
                </a:solidFill>
                <a:latin typeface="Arial"/>
                <a:cs typeface="Arial"/>
              </a:rPr>
              <a:t>25-40),</a:t>
            </a:r>
            <a:r>
              <a:rPr sz="1500" b="1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15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5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</a:t>
            </a:r>
            <a:r>
              <a:rPr sz="15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since</a:t>
            </a:r>
            <a:r>
              <a:rPr sz="15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5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5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40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 and</a:t>
            </a:r>
            <a:r>
              <a:rPr sz="15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15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after</a:t>
            </a:r>
            <a:r>
              <a:rPr sz="15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5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much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 </a:t>
            </a:r>
            <a:r>
              <a:rPr sz="15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outcomes.</a:t>
            </a:r>
            <a:endParaRPr sz="15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035"/>
              </a:spcBef>
              <a:buFont typeface="Arial MT"/>
              <a:buChar char="•"/>
              <a:tabLst>
                <a:tab pos="240665" algn="l"/>
              </a:tabLst>
            </a:pPr>
            <a:r>
              <a:rPr sz="1500" b="1" spc="-95" dirty="0">
                <a:solidFill>
                  <a:srgbClr val="292929"/>
                </a:solidFill>
                <a:latin typeface="Arial"/>
                <a:cs typeface="Arial"/>
              </a:rPr>
              <a:t>Site</a:t>
            </a:r>
            <a:r>
              <a:rPr sz="15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145" dirty="0">
                <a:solidFill>
                  <a:srgbClr val="292929"/>
                </a:solidFill>
                <a:latin typeface="Arial"/>
                <a:cs typeface="Arial"/>
              </a:rPr>
              <a:t>VAFB</a:t>
            </a:r>
            <a:r>
              <a:rPr sz="1500" b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204" dirty="0">
                <a:solidFill>
                  <a:srgbClr val="292929"/>
                </a:solidFill>
                <a:latin typeface="Arial"/>
                <a:cs typeface="Arial"/>
              </a:rPr>
              <a:t>SLC</a:t>
            </a:r>
            <a:r>
              <a:rPr sz="1500" b="1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45" dirty="0">
                <a:solidFill>
                  <a:srgbClr val="292929"/>
                </a:solidFill>
                <a:latin typeface="Arial"/>
                <a:cs typeface="Arial"/>
              </a:rPr>
              <a:t>4E</a:t>
            </a:r>
            <a:r>
              <a:rPr sz="1500" b="1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145" dirty="0">
                <a:solidFill>
                  <a:srgbClr val="292929"/>
                </a:solidFill>
                <a:latin typeface="Arial"/>
                <a:cs typeface="Arial"/>
              </a:rPr>
              <a:t>has</a:t>
            </a:r>
            <a:r>
              <a:rPr sz="1500" b="1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110" dirty="0">
                <a:solidFill>
                  <a:srgbClr val="292929"/>
                </a:solidFill>
                <a:latin typeface="Arial"/>
                <a:cs typeface="Arial"/>
              </a:rPr>
              <a:t>been</a:t>
            </a:r>
            <a:r>
              <a:rPr sz="1500" b="1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160" dirty="0">
                <a:solidFill>
                  <a:srgbClr val="292929"/>
                </a:solidFill>
                <a:latin typeface="Arial"/>
                <a:cs typeface="Arial"/>
              </a:rPr>
              <a:t>much</a:t>
            </a:r>
            <a:r>
              <a:rPr sz="1500" b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135" dirty="0">
                <a:solidFill>
                  <a:srgbClr val="292929"/>
                </a:solidFill>
                <a:latin typeface="Arial"/>
                <a:cs typeface="Arial"/>
              </a:rPr>
              <a:t>less</a:t>
            </a:r>
            <a:r>
              <a:rPr sz="15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125" dirty="0">
                <a:solidFill>
                  <a:srgbClr val="292929"/>
                </a:solidFill>
                <a:latin typeface="Arial"/>
                <a:cs typeface="Arial"/>
              </a:rPr>
              <a:t>used</a:t>
            </a:r>
            <a:r>
              <a:rPr sz="1500" b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90" dirty="0">
                <a:solidFill>
                  <a:srgbClr val="292929"/>
                </a:solidFill>
                <a:latin typeface="Arial"/>
                <a:cs typeface="Arial"/>
              </a:rPr>
              <a:t>than</a:t>
            </a:r>
            <a:r>
              <a:rPr sz="15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75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500" b="1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85" dirty="0">
                <a:solidFill>
                  <a:srgbClr val="292929"/>
                </a:solidFill>
                <a:latin typeface="Arial"/>
                <a:cs typeface="Arial"/>
              </a:rPr>
              <a:t>other</a:t>
            </a:r>
            <a:r>
              <a:rPr sz="1500" b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10" dirty="0">
                <a:solidFill>
                  <a:srgbClr val="292929"/>
                </a:solidFill>
                <a:latin typeface="Arial"/>
                <a:cs typeface="Arial"/>
              </a:rPr>
              <a:t>sites</a:t>
            </a:r>
            <a:r>
              <a:rPr sz="15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1500">
              <a:latin typeface="Microsoft Sans Serif"/>
              <a:cs typeface="Microsoft Sans Serif"/>
            </a:endParaRPr>
          </a:p>
          <a:p>
            <a:pPr marL="240665" indent="-227965">
              <a:lnSpc>
                <a:spcPts val="1620"/>
              </a:lnSpc>
              <a:spcBef>
                <a:spcPts val="1045"/>
              </a:spcBef>
              <a:buFont typeface="Arial MT"/>
              <a:buChar char="•"/>
              <a:tabLst>
                <a:tab pos="240665" algn="l"/>
              </a:tabLst>
            </a:pPr>
            <a:r>
              <a:rPr sz="1500" b="1" spc="-95" dirty="0">
                <a:solidFill>
                  <a:srgbClr val="292929"/>
                </a:solidFill>
                <a:latin typeface="Arial"/>
                <a:cs typeface="Arial"/>
              </a:rPr>
              <a:t>Site</a:t>
            </a:r>
            <a:r>
              <a:rPr sz="1500" b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229" dirty="0">
                <a:solidFill>
                  <a:srgbClr val="292929"/>
                </a:solidFill>
                <a:latin typeface="Arial"/>
                <a:cs typeface="Arial"/>
              </a:rPr>
              <a:t>KSC</a:t>
            </a:r>
            <a:r>
              <a:rPr sz="1500" b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130" dirty="0">
                <a:solidFill>
                  <a:srgbClr val="292929"/>
                </a:solidFill>
                <a:latin typeface="Arial"/>
                <a:cs typeface="Arial"/>
              </a:rPr>
              <a:t>LC-</a:t>
            </a:r>
            <a:r>
              <a:rPr sz="1500" b="1" dirty="0">
                <a:solidFill>
                  <a:srgbClr val="292929"/>
                </a:solidFill>
                <a:latin typeface="Arial"/>
                <a:cs typeface="Arial"/>
              </a:rPr>
              <a:t>39A</a:t>
            </a:r>
            <a:r>
              <a:rPr sz="1500" b="1" spc="-1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5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probably</a:t>
            </a:r>
            <a:r>
              <a:rPr sz="15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b="1" spc="-80" dirty="0">
                <a:solidFill>
                  <a:srgbClr val="292929"/>
                </a:solidFill>
                <a:latin typeface="Arial"/>
                <a:cs typeface="Arial"/>
              </a:rPr>
              <a:t>not</a:t>
            </a:r>
            <a:r>
              <a:rPr sz="1500" b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105" dirty="0">
                <a:solidFill>
                  <a:srgbClr val="292929"/>
                </a:solidFill>
                <a:latin typeface="Arial"/>
                <a:cs typeface="Arial"/>
              </a:rPr>
              <a:t>available</a:t>
            </a:r>
            <a:r>
              <a:rPr sz="15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75" dirty="0">
                <a:solidFill>
                  <a:srgbClr val="292929"/>
                </a:solidFill>
                <a:latin typeface="Arial"/>
                <a:cs typeface="Arial"/>
              </a:rPr>
              <a:t>until</a:t>
            </a:r>
            <a:r>
              <a:rPr sz="1500" b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75" dirty="0">
                <a:solidFill>
                  <a:srgbClr val="292929"/>
                </a:solidFill>
                <a:latin typeface="Arial"/>
                <a:cs typeface="Arial"/>
              </a:rPr>
              <a:t>flight</a:t>
            </a:r>
            <a:r>
              <a:rPr sz="1500" b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292929"/>
                </a:solidFill>
                <a:latin typeface="Arial"/>
                <a:cs typeface="Arial"/>
              </a:rPr>
              <a:t>25,</a:t>
            </a:r>
            <a:r>
              <a:rPr sz="1500" b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10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500" b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125" dirty="0">
                <a:solidFill>
                  <a:srgbClr val="292929"/>
                </a:solidFill>
                <a:latin typeface="Arial"/>
                <a:cs typeface="Arial"/>
              </a:rPr>
              <a:t>used</a:t>
            </a:r>
            <a:r>
              <a:rPr sz="1500" b="1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105" dirty="0">
                <a:solidFill>
                  <a:srgbClr val="292929"/>
                </a:solidFill>
                <a:latin typeface="Arial"/>
                <a:cs typeface="Arial"/>
              </a:rPr>
              <a:t>intensively</a:t>
            </a:r>
            <a:r>
              <a:rPr sz="15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80" dirty="0">
                <a:solidFill>
                  <a:srgbClr val="292929"/>
                </a:solidFill>
                <a:latin typeface="Arial"/>
                <a:cs typeface="Arial"/>
              </a:rPr>
              <a:t>until</a:t>
            </a:r>
            <a:r>
              <a:rPr sz="1500" b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spc="-75" dirty="0">
                <a:solidFill>
                  <a:srgbClr val="292929"/>
                </a:solidFill>
                <a:latin typeface="Arial"/>
                <a:cs typeface="Arial"/>
              </a:rPr>
              <a:t>flight</a:t>
            </a:r>
            <a:r>
              <a:rPr sz="1500" b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292929"/>
                </a:solidFill>
                <a:latin typeface="Arial"/>
                <a:cs typeface="Arial"/>
              </a:rPr>
              <a:t>~41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15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5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15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sporadically</a:t>
            </a:r>
            <a:r>
              <a:rPr sz="15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15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after,</a:t>
            </a:r>
            <a:endParaRPr sz="1500">
              <a:latin typeface="Microsoft Sans Serif"/>
              <a:cs typeface="Microsoft Sans Serif"/>
            </a:endParaRPr>
          </a:p>
          <a:p>
            <a:pPr marL="241300">
              <a:lnSpc>
                <a:spcPts val="1620"/>
              </a:lnSpc>
            </a:pP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15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5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15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overall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outcomes.</a:t>
            </a:r>
            <a:endParaRPr sz="15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602678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Flight</a:t>
            </a:r>
            <a:r>
              <a:rPr spc="-90" dirty="0"/>
              <a:t> Number </a:t>
            </a:r>
            <a:r>
              <a:rPr spc="-100" dirty="0"/>
              <a:t>vs. </a:t>
            </a:r>
            <a:r>
              <a:rPr spc="-120" dirty="0"/>
              <a:t>Launch</a:t>
            </a:r>
            <a:r>
              <a:rPr spc="-90" dirty="0"/>
              <a:t> </a:t>
            </a:r>
            <a:r>
              <a:rPr spc="-75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538" y="3429063"/>
            <a:ext cx="11412601" cy="223861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17</a:t>
            </a:fld>
            <a:endParaRPr spc="4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4669" y="1531111"/>
            <a:ext cx="10419080" cy="20561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  <a:tab pos="807974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b="1" spc="-114" dirty="0">
                <a:solidFill>
                  <a:srgbClr val="292929"/>
                </a:solidFill>
                <a:latin typeface="Arial"/>
                <a:cs typeface="Arial"/>
              </a:rPr>
              <a:t>not</a:t>
            </a:r>
            <a:r>
              <a:rPr sz="22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95" dirty="0">
                <a:solidFill>
                  <a:srgbClr val="292929"/>
                </a:solidFill>
                <a:latin typeface="Arial"/>
                <a:cs typeface="Arial"/>
              </a:rPr>
              <a:t>any</a:t>
            </a:r>
            <a:r>
              <a:rPr sz="2200" b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60" dirty="0">
                <a:solidFill>
                  <a:srgbClr val="292929"/>
                </a:solidFill>
                <a:latin typeface="Arial"/>
                <a:cs typeface="Arial"/>
              </a:rPr>
              <a:t>clear</a:t>
            </a:r>
            <a:r>
              <a:rPr sz="2200" b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50" dirty="0">
                <a:solidFill>
                  <a:srgbClr val="292929"/>
                </a:solidFill>
                <a:latin typeface="Arial"/>
                <a:cs typeface="Arial"/>
              </a:rPr>
              <a:t>correlation</a:t>
            </a:r>
            <a:r>
              <a:rPr sz="22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55" dirty="0">
                <a:solidFill>
                  <a:srgbClr val="292929"/>
                </a:solidFill>
                <a:latin typeface="Arial"/>
                <a:cs typeface="Arial"/>
              </a:rPr>
              <a:t>between</a:t>
            </a:r>
            <a:r>
              <a:rPr sz="22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14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b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60" dirty="0">
                <a:solidFill>
                  <a:srgbClr val="292929"/>
                </a:solidFill>
                <a:latin typeface="Arial"/>
                <a:cs typeface="Arial"/>
              </a:rPr>
              <a:t>explored</a:t>
            </a:r>
            <a:r>
              <a:rPr sz="2200" b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292929"/>
                </a:solidFill>
                <a:latin typeface="Arial"/>
                <a:cs typeface="Arial"/>
              </a:rPr>
              <a:t>variables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However,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notice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30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VAFB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4E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never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been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10000kg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SLC-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40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been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low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masses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modest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been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intermediate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and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payloads,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very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47339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0" dirty="0"/>
              <a:t>Payload</a:t>
            </a:r>
            <a:r>
              <a:rPr spc="-110" dirty="0"/>
              <a:t> </a:t>
            </a:r>
            <a:r>
              <a:rPr spc="-100" dirty="0"/>
              <a:t>vs.</a:t>
            </a:r>
            <a:r>
              <a:rPr spc="-110" dirty="0"/>
              <a:t> </a:t>
            </a:r>
            <a:r>
              <a:rPr spc="-130" dirty="0"/>
              <a:t>Launch</a:t>
            </a:r>
            <a:r>
              <a:rPr spc="-105" dirty="0"/>
              <a:t> </a:t>
            </a:r>
            <a:r>
              <a:rPr spc="-75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3562" y="3729659"/>
            <a:ext cx="11336274" cy="229590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18</a:t>
            </a:fld>
            <a:endParaRPr spc="4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89375" y="1295781"/>
            <a:ext cx="7407275" cy="9975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indent="-227965">
              <a:lnSpc>
                <a:spcPts val="2160"/>
              </a:lnSpc>
              <a:spcBef>
                <a:spcPts val="105"/>
              </a:spcBef>
              <a:buClr>
                <a:srgbClr val="292929"/>
              </a:buClr>
              <a:buFont typeface="Arial MT"/>
              <a:buChar char="•"/>
              <a:tabLst>
                <a:tab pos="240665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b="1" spc="-150" dirty="0">
                <a:solidFill>
                  <a:srgbClr val="292929"/>
                </a:solidFill>
                <a:latin typeface="Arial"/>
                <a:cs typeface="Arial"/>
              </a:rPr>
              <a:t>highest</a:t>
            </a:r>
            <a:r>
              <a:rPr sz="20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229" dirty="0">
                <a:solidFill>
                  <a:srgbClr val="292929"/>
                </a:solidFill>
                <a:latin typeface="Arial"/>
                <a:cs typeface="Arial"/>
              </a:rPr>
              <a:t>success</a:t>
            </a:r>
            <a:r>
              <a:rPr sz="20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30" dirty="0">
                <a:solidFill>
                  <a:srgbClr val="292929"/>
                </a:solidFill>
                <a:latin typeface="Arial"/>
                <a:cs typeface="Arial"/>
              </a:rPr>
              <a:t>rates</a:t>
            </a:r>
            <a:r>
              <a:rPr sz="20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14" dirty="0">
                <a:solidFill>
                  <a:srgbClr val="292929"/>
                </a:solidFill>
                <a:latin typeface="Arial"/>
                <a:cs typeface="Arial"/>
              </a:rPr>
              <a:t>are</a:t>
            </a:r>
            <a:r>
              <a:rPr sz="20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210" dirty="0">
                <a:solidFill>
                  <a:srgbClr val="292929"/>
                </a:solidFill>
                <a:latin typeface="Arial"/>
                <a:cs typeface="Arial"/>
              </a:rPr>
              <a:t>ES-</a:t>
            </a:r>
            <a:r>
              <a:rPr sz="2000" b="1" spc="-85" dirty="0">
                <a:solidFill>
                  <a:srgbClr val="292929"/>
                </a:solidFill>
                <a:latin typeface="Arial"/>
                <a:cs typeface="Arial"/>
              </a:rPr>
              <a:t>L1,</a:t>
            </a:r>
            <a:r>
              <a:rPr sz="20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225" dirty="0">
                <a:solidFill>
                  <a:srgbClr val="292929"/>
                </a:solidFill>
                <a:latin typeface="Arial"/>
                <a:cs typeface="Arial"/>
              </a:rPr>
              <a:t>GEO,</a:t>
            </a:r>
            <a:r>
              <a:rPr sz="20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210" dirty="0">
                <a:solidFill>
                  <a:srgbClr val="292929"/>
                </a:solidFill>
                <a:latin typeface="Arial"/>
                <a:cs typeface="Arial"/>
              </a:rPr>
              <a:t>HEO</a:t>
            </a:r>
            <a:r>
              <a:rPr sz="2000" b="1" spc="-25" dirty="0">
                <a:solidFill>
                  <a:srgbClr val="292929"/>
                </a:solidFill>
                <a:latin typeface="Arial"/>
                <a:cs typeface="Arial"/>
              </a:rPr>
              <a:t> and</a:t>
            </a:r>
            <a:endParaRPr sz="2000">
              <a:latin typeface="Arial"/>
              <a:cs typeface="Arial"/>
            </a:endParaRPr>
          </a:p>
          <a:p>
            <a:pPr marL="241300">
              <a:lnSpc>
                <a:spcPts val="2160"/>
              </a:lnSpc>
            </a:pPr>
            <a:r>
              <a:rPr sz="2000" b="1" spc="-20" dirty="0">
                <a:solidFill>
                  <a:srgbClr val="292929"/>
                </a:solidFill>
                <a:latin typeface="Arial"/>
                <a:cs typeface="Arial"/>
              </a:rPr>
              <a:t>SSO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20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92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lowest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rates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SO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GTO.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55416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4" dirty="0"/>
              <a:t>Success</a:t>
            </a:r>
            <a:r>
              <a:rPr spc="30" dirty="0"/>
              <a:t> </a:t>
            </a:r>
            <a:r>
              <a:rPr spc="-170" dirty="0"/>
              <a:t>Rate</a:t>
            </a:r>
            <a:r>
              <a:rPr spc="5" dirty="0"/>
              <a:t> </a:t>
            </a:r>
            <a:r>
              <a:rPr spc="-95" dirty="0"/>
              <a:t>vs.</a:t>
            </a:r>
            <a:r>
              <a:rPr spc="5" dirty="0"/>
              <a:t> </a:t>
            </a:r>
            <a:r>
              <a:rPr dirty="0"/>
              <a:t>Orbit</a:t>
            </a:r>
            <a:r>
              <a:rPr spc="25" dirty="0"/>
              <a:t> </a:t>
            </a:r>
            <a:r>
              <a:rPr spc="-15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0" y="2375496"/>
            <a:ext cx="5430011" cy="394384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2755" y="3667112"/>
            <a:ext cx="5430012" cy="266623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3238" y="1153413"/>
            <a:ext cx="3302889" cy="244792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19</a:t>
            </a:fld>
            <a:endParaRPr spc="4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640" y="1951126"/>
            <a:ext cx="2540635" cy="310578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5"/>
              </a:spcBef>
              <a:buClr>
                <a:srgbClr val="292929"/>
              </a:buClr>
              <a:buFont typeface="Arial MT"/>
              <a:buChar char="•"/>
              <a:tabLst>
                <a:tab pos="240665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35"/>
              </a:lnSpc>
            </a:pPr>
            <a:fld id="{81D60167-4931-47E6-BA6A-407CBD079E47}" type="slidenum">
              <a:rPr spc="20" dirty="0"/>
              <a:t>2</a:t>
            </a:fld>
            <a:endParaRPr spc="2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5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9708" y="1699641"/>
            <a:ext cx="10737850" cy="187960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39395" marR="423545" indent="-226695" algn="just">
              <a:lnSpc>
                <a:spcPts val="2160"/>
              </a:lnSpc>
              <a:spcBef>
                <a:spcPts val="375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</a:tabLst>
            </a:pPr>
            <a:r>
              <a:rPr sz="2000" b="1" spc="-145" dirty="0">
                <a:solidFill>
                  <a:srgbClr val="292929"/>
                </a:solidFill>
                <a:latin typeface="Arial"/>
                <a:cs typeface="Arial"/>
              </a:rPr>
              <a:t>Certain</a:t>
            </a:r>
            <a:r>
              <a:rPr sz="20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20" dirty="0">
                <a:solidFill>
                  <a:srgbClr val="292929"/>
                </a:solidFill>
                <a:latin typeface="Arial"/>
                <a:cs typeface="Arial"/>
              </a:rPr>
              <a:t>orbits</a:t>
            </a:r>
            <a:r>
              <a:rPr sz="20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40" dirty="0">
                <a:solidFill>
                  <a:srgbClr val="292929"/>
                </a:solidFill>
                <a:latin typeface="Arial"/>
                <a:cs typeface="Arial"/>
              </a:rPr>
              <a:t>were</a:t>
            </a:r>
            <a:r>
              <a:rPr sz="2000" b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60" dirty="0">
                <a:solidFill>
                  <a:srgbClr val="292929"/>
                </a:solidFill>
                <a:latin typeface="Arial"/>
                <a:cs typeface="Arial"/>
              </a:rPr>
              <a:t>only</a:t>
            </a:r>
            <a:r>
              <a:rPr sz="2000" b="1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25" dirty="0">
                <a:solidFill>
                  <a:srgbClr val="292929"/>
                </a:solidFill>
                <a:latin typeface="Arial"/>
                <a:cs typeface="Arial"/>
              </a:rPr>
              <a:t>exploited</a:t>
            </a:r>
            <a:r>
              <a:rPr sz="20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00" dirty="0">
                <a:solidFill>
                  <a:srgbClr val="292929"/>
                </a:solidFill>
                <a:latin typeface="Arial"/>
                <a:cs typeface="Arial"/>
              </a:rPr>
              <a:t>or</a:t>
            </a:r>
            <a:r>
              <a:rPr sz="2000" b="1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70" dirty="0">
                <a:solidFill>
                  <a:srgbClr val="292929"/>
                </a:solidFill>
                <a:latin typeface="Arial"/>
                <a:cs typeface="Arial"/>
              </a:rPr>
              <a:t>accesible</a:t>
            </a:r>
            <a:r>
              <a:rPr sz="2000" b="1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00" dirty="0">
                <a:solidFill>
                  <a:srgbClr val="292929"/>
                </a:solidFill>
                <a:latin typeface="Arial"/>
                <a:cs typeface="Arial"/>
              </a:rPr>
              <a:t>after</a:t>
            </a:r>
            <a:r>
              <a:rPr sz="2000" b="1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2000" b="1" spc="-140" dirty="0">
                <a:solidFill>
                  <a:srgbClr val="292929"/>
                </a:solidFill>
                <a:latin typeface="Arial"/>
                <a:cs typeface="Arial"/>
              </a:rPr>
              <a:t> certain</a:t>
            </a:r>
            <a:r>
              <a:rPr sz="20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70" dirty="0">
                <a:solidFill>
                  <a:srgbClr val="292929"/>
                </a:solidFill>
                <a:latin typeface="Arial"/>
                <a:cs typeface="Arial"/>
              </a:rPr>
              <a:t>number</a:t>
            </a:r>
            <a:r>
              <a:rPr sz="2000" b="1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9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000" b="1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35" dirty="0">
                <a:solidFill>
                  <a:srgbClr val="292929"/>
                </a:solidFill>
                <a:latin typeface="Arial"/>
                <a:cs typeface="Arial"/>
              </a:rPr>
              <a:t>flights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r>
              <a:rPr sz="20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might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 	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due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technological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limitations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strategical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decisions.</a:t>
            </a:r>
            <a:r>
              <a:rPr sz="2000" spc="4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example,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Very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Low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Earth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 	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became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popular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since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~62</a:t>
            </a:r>
            <a:endParaRPr sz="20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90100"/>
              </a:lnSpc>
              <a:spcBef>
                <a:spcPts val="1355"/>
              </a:spcBef>
              <a:buFont typeface="Arial MT"/>
              <a:buChar char="•"/>
              <a:tabLst>
                <a:tab pos="241300" algn="l"/>
                <a:tab pos="5517515" algn="l"/>
              </a:tabLst>
            </a:pPr>
            <a:r>
              <a:rPr sz="2000" b="1" spc="-240" dirty="0">
                <a:solidFill>
                  <a:srgbClr val="292929"/>
                </a:solidFill>
                <a:latin typeface="Arial"/>
                <a:cs typeface="Arial"/>
              </a:rPr>
              <a:t>GTO</a:t>
            </a:r>
            <a:r>
              <a:rPr sz="20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90" dirty="0">
                <a:solidFill>
                  <a:srgbClr val="292929"/>
                </a:solidFill>
                <a:latin typeface="Arial"/>
                <a:cs typeface="Arial"/>
              </a:rPr>
              <a:t>geosynchronous</a:t>
            </a:r>
            <a:r>
              <a:rPr sz="20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4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0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80" dirty="0">
                <a:solidFill>
                  <a:srgbClr val="292929"/>
                </a:solidFill>
                <a:latin typeface="Arial"/>
                <a:cs typeface="Arial"/>
              </a:rPr>
              <a:t>Low</a:t>
            </a:r>
            <a:r>
              <a:rPr sz="2000" b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55" dirty="0">
                <a:solidFill>
                  <a:srgbClr val="292929"/>
                </a:solidFill>
                <a:latin typeface="Arial"/>
                <a:cs typeface="Arial"/>
              </a:rPr>
              <a:t>Earth</a:t>
            </a:r>
            <a:r>
              <a:rPr sz="2000" b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30" dirty="0">
                <a:solidFill>
                  <a:srgbClr val="292929"/>
                </a:solidFill>
                <a:latin typeface="Arial"/>
                <a:cs typeface="Arial"/>
              </a:rPr>
              <a:t>Orbits</a:t>
            </a:r>
            <a:r>
              <a:rPr sz="20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95" dirty="0">
                <a:solidFill>
                  <a:srgbClr val="292929"/>
                </a:solidFill>
                <a:latin typeface="Arial"/>
                <a:cs typeface="Arial"/>
              </a:rPr>
              <a:t>(LEO)</a:t>
            </a:r>
            <a:r>
              <a:rPr sz="2000" b="1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30" dirty="0">
                <a:solidFill>
                  <a:srgbClr val="292929"/>
                </a:solidFill>
                <a:latin typeface="Arial"/>
                <a:cs typeface="Arial"/>
              </a:rPr>
              <a:t>were</a:t>
            </a:r>
            <a:r>
              <a:rPr sz="20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55" dirty="0">
                <a:solidFill>
                  <a:srgbClr val="292929"/>
                </a:solidFill>
                <a:latin typeface="Arial"/>
                <a:cs typeface="Arial"/>
              </a:rPr>
              <a:t>very</a:t>
            </a:r>
            <a:r>
              <a:rPr sz="20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30" dirty="0">
                <a:solidFill>
                  <a:srgbClr val="292929"/>
                </a:solidFill>
                <a:latin typeface="Arial"/>
                <a:cs typeface="Arial"/>
              </a:rPr>
              <a:t>frequent</a:t>
            </a:r>
            <a:r>
              <a:rPr sz="20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30" dirty="0">
                <a:solidFill>
                  <a:srgbClr val="292929"/>
                </a:solidFill>
                <a:latin typeface="Arial"/>
                <a:cs typeface="Arial"/>
              </a:rPr>
              <a:t>at</a:t>
            </a:r>
            <a:r>
              <a:rPr sz="2000" b="1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000" b="1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35" dirty="0">
                <a:solidFill>
                  <a:srgbClr val="292929"/>
                </a:solidFill>
                <a:latin typeface="Arial"/>
                <a:cs typeface="Arial"/>
              </a:rPr>
              <a:t>beginning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probably aiming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communication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services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Starlink.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Also,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ISS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service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station in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agreement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58210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Flight</a:t>
            </a:r>
            <a:r>
              <a:rPr spc="-50" dirty="0"/>
              <a:t> </a:t>
            </a:r>
            <a:r>
              <a:rPr spc="-90" dirty="0"/>
              <a:t>Number</a:t>
            </a:r>
            <a:r>
              <a:rPr spc="-55" dirty="0"/>
              <a:t> </a:t>
            </a:r>
            <a:r>
              <a:rPr spc="-100" dirty="0"/>
              <a:t>vs.</a:t>
            </a:r>
            <a:r>
              <a:rPr spc="-65" dirty="0"/>
              <a:t> </a:t>
            </a:r>
            <a:r>
              <a:rPr dirty="0"/>
              <a:t>Orbit</a:t>
            </a:r>
            <a:r>
              <a:rPr spc="-50" dirty="0"/>
              <a:t> </a:t>
            </a:r>
            <a:r>
              <a:rPr spc="-130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012" y="3987762"/>
            <a:ext cx="11383899" cy="223862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20</a:t>
            </a:fld>
            <a:endParaRPr spc="4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1212" y="1744725"/>
            <a:ext cx="10149205" cy="1544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marR="5080" indent="-228600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 MT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(masses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beyond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10000kg)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frequently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to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endParaRPr sz="2200">
              <a:latin typeface="Microsoft Sans Serif"/>
              <a:cs typeface="Microsoft Sans Serif"/>
            </a:endParaRPr>
          </a:p>
          <a:p>
            <a:pPr marL="240665" marR="952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vs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Number/Date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would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certain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trends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(i.e.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limitations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previous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versions)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45319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0" dirty="0"/>
              <a:t>Payload</a:t>
            </a:r>
            <a:r>
              <a:rPr spc="-65" dirty="0"/>
              <a:t> </a:t>
            </a:r>
            <a:r>
              <a:rPr spc="-100" dirty="0"/>
              <a:t>vs.</a:t>
            </a:r>
            <a:r>
              <a:rPr spc="-70" dirty="0"/>
              <a:t> </a:t>
            </a:r>
            <a:r>
              <a:rPr dirty="0"/>
              <a:t>Orbit</a:t>
            </a:r>
            <a:r>
              <a:rPr spc="-45" dirty="0"/>
              <a:t> </a:t>
            </a:r>
            <a:r>
              <a:rPr spc="-13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487" y="3963136"/>
            <a:ext cx="11402949" cy="231495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21</a:t>
            </a:fld>
            <a:endParaRPr spc="4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438783"/>
            <a:ext cx="4429760" cy="3735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40640" indent="-228600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initially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zero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until 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2013.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b="1" spc="-204" dirty="0">
                <a:solidFill>
                  <a:srgbClr val="292929"/>
                </a:solidFill>
                <a:latin typeface="Arial"/>
                <a:cs typeface="Arial"/>
              </a:rPr>
              <a:t>since</a:t>
            </a:r>
            <a:r>
              <a:rPr sz="22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85" dirty="0">
                <a:solidFill>
                  <a:srgbClr val="292929"/>
                </a:solidFill>
                <a:latin typeface="Arial"/>
                <a:cs typeface="Arial"/>
              </a:rPr>
              <a:t>2013</a:t>
            </a:r>
            <a:r>
              <a:rPr sz="2200" b="1" spc="-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20" dirty="0">
                <a:solidFill>
                  <a:srgbClr val="292929"/>
                </a:solidFill>
                <a:latin typeface="Arial"/>
                <a:cs typeface="Arial"/>
              </a:rPr>
              <a:t>kept </a:t>
            </a:r>
            <a:r>
              <a:rPr sz="2200" b="1" spc="-180" dirty="0">
                <a:solidFill>
                  <a:srgbClr val="292929"/>
                </a:solidFill>
                <a:latin typeface="Arial"/>
                <a:cs typeface="Arial"/>
              </a:rPr>
              <a:t>increasing</a:t>
            </a:r>
            <a:r>
              <a:rPr sz="2200" b="1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50" dirty="0">
                <a:solidFill>
                  <a:srgbClr val="292929"/>
                </a:solidFill>
                <a:latin typeface="Arial"/>
                <a:cs typeface="Arial"/>
              </a:rPr>
              <a:t>till</a:t>
            </a:r>
            <a:r>
              <a:rPr sz="2200" b="1" spc="-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85" dirty="0">
                <a:solidFill>
                  <a:srgbClr val="292929"/>
                </a:solidFill>
                <a:latin typeface="Arial"/>
                <a:cs typeface="Arial"/>
              </a:rPr>
              <a:t>2017</a:t>
            </a:r>
            <a:r>
              <a:rPr sz="2200" b="1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(stable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2014)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probably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because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lessons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learned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previous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years.</a:t>
            </a:r>
            <a:endParaRPr sz="2200">
              <a:latin typeface="Microsoft Sans Serif"/>
              <a:cs typeface="Microsoft Sans Serif"/>
            </a:endParaRPr>
          </a:p>
          <a:p>
            <a:pPr marL="241300" marR="3302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dropped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2018,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maybe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due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new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developments,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b="1" spc="-10" dirty="0">
                <a:solidFill>
                  <a:srgbClr val="292929"/>
                </a:solidFill>
                <a:latin typeface="Arial"/>
                <a:cs typeface="Arial"/>
              </a:rPr>
              <a:t>raised </a:t>
            </a:r>
            <a:r>
              <a:rPr sz="2200" b="1" spc="-150" dirty="0">
                <a:solidFill>
                  <a:srgbClr val="292929"/>
                </a:solidFill>
                <a:latin typeface="Arial"/>
                <a:cs typeface="Arial"/>
              </a:rPr>
              <a:t>again</a:t>
            </a:r>
            <a:r>
              <a:rPr sz="2200" b="1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05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2200" b="1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292929"/>
                </a:solidFill>
                <a:latin typeface="Arial"/>
                <a:cs typeface="Arial"/>
              </a:rPr>
              <a:t>2019,</a:t>
            </a:r>
            <a:r>
              <a:rPr sz="2200" b="1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65" dirty="0">
                <a:solidFill>
                  <a:srgbClr val="292929"/>
                </a:solidFill>
                <a:latin typeface="Arial"/>
                <a:cs typeface="Arial"/>
              </a:rPr>
              <a:t>remaining</a:t>
            </a:r>
            <a:r>
              <a:rPr sz="2200" b="1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75" dirty="0">
                <a:solidFill>
                  <a:srgbClr val="292929"/>
                </a:solidFill>
                <a:latin typeface="Arial"/>
                <a:cs typeface="Arial"/>
              </a:rPr>
              <a:t>very</a:t>
            </a:r>
            <a:r>
              <a:rPr sz="2200" b="1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20" dirty="0">
                <a:solidFill>
                  <a:srgbClr val="292929"/>
                </a:solidFill>
                <a:latin typeface="Arial"/>
                <a:cs typeface="Arial"/>
              </a:rPr>
              <a:t>high </a:t>
            </a:r>
            <a:r>
              <a:rPr sz="2200" b="1" dirty="0">
                <a:solidFill>
                  <a:srgbClr val="292929"/>
                </a:solidFill>
                <a:latin typeface="Arial"/>
                <a:cs typeface="Arial"/>
              </a:rPr>
              <a:t>(&gt;80%)</a:t>
            </a:r>
            <a:r>
              <a:rPr sz="22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40" dirty="0">
                <a:solidFill>
                  <a:srgbClr val="292929"/>
                </a:solidFill>
                <a:latin typeface="Arial"/>
                <a:cs typeface="Arial"/>
              </a:rPr>
              <a:t>thereafter.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Launch</a:t>
            </a:r>
            <a:r>
              <a:rPr spc="-40" dirty="0"/>
              <a:t> </a:t>
            </a:r>
            <a:r>
              <a:rPr spc="-270" dirty="0"/>
              <a:t>Success</a:t>
            </a:r>
            <a:r>
              <a:rPr spc="20" dirty="0"/>
              <a:t> </a:t>
            </a:r>
            <a:r>
              <a:rPr spc="-114" dirty="0"/>
              <a:t>Yearly</a:t>
            </a:r>
            <a:r>
              <a:rPr spc="-30" dirty="0"/>
              <a:t> </a:t>
            </a:r>
            <a:r>
              <a:rPr spc="-95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6917" y="1503768"/>
            <a:ext cx="5534787" cy="410578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22</a:t>
            </a:fld>
            <a:endParaRPr spc="4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670570"/>
            <a:ext cx="6506845" cy="1019175"/>
          </a:xfrm>
          <a:prstGeom prst="rect">
            <a:avLst/>
          </a:prstGeom>
        </p:spPr>
        <p:txBody>
          <a:bodyPr vert="horz" wrap="square" lIns="0" tIns="18351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445"/>
              </a:spcBef>
              <a:buClr>
                <a:srgbClr val="292929"/>
              </a:buClr>
              <a:buFont typeface="Arial MT"/>
              <a:buChar char="•"/>
              <a:tabLst>
                <a:tab pos="240665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Sites: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315"/>
              </a:spcBef>
            </a:pPr>
            <a:r>
              <a:rPr sz="2100" i="1" spc="-50" dirty="0">
                <a:solidFill>
                  <a:srgbClr val="292929"/>
                </a:solidFill>
                <a:latin typeface="Arial"/>
                <a:cs typeface="Arial"/>
              </a:rPr>
              <a:t>%sql</a:t>
            </a:r>
            <a:r>
              <a:rPr sz="2100" i="1" spc="-100" dirty="0">
                <a:solidFill>
                  <a:srgbClr val="292929"/>
                </a:solidFill>
                <a:latin typeface="Arial"/>
                <a:cs typeface="Arial"/>
              </a:rPr>
              <a:t> select</a:t>
            </a:r>
            <a:r>
              <a:rPr sz="2100" i="1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spc="-35" dirty="0">
                <a:solidFill>
                  <a:srgbClr val="292929"/>
                </a:solidFill>
                <a:latin typeface="Arial"/>
                <a:cs typeface="Arial"/>
              </a:rPr>
              <a:t>distinct</a:t>
            </a:r>
            <a:r>
              <a:rPr sz="2100" i="1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spc="-135" dirty="0">
                <a:solidFill>
                  <a:srgbClr val="292929"/>
                </a:solidFill>
                <a:latin typeface="Arial"/>
                <a:cs typeface="Arial"/>
              </a:rPr>
              <a:t>Launch_Site</a:t>
            </a:r>
            <a:r>
              <a:rPr sz="2100" i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spc="-55" dirty="0">
                <a:solidFill>
                  <a:srgbClr val="292929"/>
                </a:solidFill>
                <a:latin typeface="Arial"/>
                <a:cs typeface="Arial"/>
              </a:rPr>
              <a:t>from</a:t>
            </a:r>
            <a:r>
              <a:rPr sz="2100" i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spc="-270" dirty="0">
                <a:solidFill>
                  <a:srgbClr val="292929"/>
                </a:solidFill>
                <a:latin typeface="Arial"/>
                <a:cs typeface="Arial"/>
              </a:rPr>
              <a:t>SPACEXTBL</a:t>
            </a:r>
            <a:r>
              <a:rPr sz="2100" i="1" dirty="0">
                <a:solidFill>
                  <a:srgbClr val="292929"/>
                </a:solidFill>
                <a:latin typeface="Arial"/>
                <a:cs typeface="Arial"/>
              </a:rPr>
              <a:t> limit</a:t>
            </a:r>
            <a:r>
              <a:rPr sz="2100" i="1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spc="-25" dirty="0">
                <a:solidFill>
                  <a:srgbClr val="292929"/>
                </a:solidFill>
                <a:latin typeface="Arial"/>
                <a:cs typeface="Arial"/>
              </a:rPr>
              <a:t>100</a:t>
            </a:r>
            <a:endParaRPr sz="2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44862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All</a:t>
            </a:r>
            <a:r>
              <a:rPr spc="-90" dirty="0"/>
              <a:t> </a:t>
            </a:r>
            <a:r>
              <a:rPr spc="-130" dirty="0"/>
              <a:t>Launch</a:t>
            </a:r>
            <a:r>
              <a:rPr spc="-75" dirty="0"/>
              <a:t> </a:t>
            </a:r>
            <a:r>
              <a:rPr spc="-50" dirty="0"/>
              <a:t>Site</a:t>
            </a:r>
            <a:r>
              <a:rPr spc="-80" dirty="0"/>
              <a:t> </a:t>
            </a:r>
            <a:r>
              <a:rPr spc="-204" dirty="0"/>
              <a:t>Names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2025" y="2915411"/>
            <a:ext cx="2324100" cy="1828800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58850" y="2912236"/>
          <a:ext cx="2324100" cy="18275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24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Launch_Site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LC-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VAFB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SLC-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4E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KSC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LC-39A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SLC-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23</a:t>
            </a:fld>
            <a:endParaRPr spc="4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670570"/>
            <a:ext cx="10644505" cy="1019175"/>
          </a:xfrm>
          <a:prstGeom prst="rect">
            <a:avLst/>
          </a:prstGeom>
        </p:spPr>
        <p:txBody>
          <a:bodyPr vert="horz" wrap="square" lIns="0" tIns="18351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445"/>
              </a:spcBef>
              <a:buClr>
                <a:srgbClr val="292929"/>
              </a:buClr>
              <a:buFont typeface="Arial MT"/>
              <a:buChar char="•"/>
              <a:tabLst>
                <a:tab pos="240665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required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associated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statement: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315"/>
              </a:spcBef>
            </a:pPr>
            <a:r>
              <a:rPr sz="2100" i="1" spc="-50" dirty="0">
                <a:solidFill>
                  <a:srgbClr val="292929"/>
                </a:solidFill>
                <a:latin typeface="Arial"/>
                <a:cs typeface="Arial"/>
              </a:rPr>
              <a:t>%sql</a:t>
            </a:r>
            <a:r>
              <a:rPr sz="2100" i="1" spc="-100" dirty="0">
                <a:solidFill>
                  <a:srgbClr val="292929"/>
                </a:solidFill>
                <a:latin typeface="Arial"/>
                <a:cs typeface="Arial"/>
              </a:rPr>
              <a:t> select</a:t>
            </a:r>
            <a:r>
              <a:rPr sz="2100" i="1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dirty="0">
                <a:solidFill>
                  <a:srgbClr val="292929"/>
                </a:solidFill>
                <a:latin typeface="Arial"/>
                <a:cs typeface="Arial"/>
              </a:rPr>
              <a:t>*</a:t>
            </a:r>
            <a:r>
              <a:rPr sz="2100" i="1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spc="-55" dirty="0">
                <a:solidFill>
                  <a:srgbClr val="292929"/>
                </a:solidFill>
                <a:latin typeface="Arial"/>
                <a:cs typeface="Arial"/>
              </a:rPr>
              <a:t>from</a:t>
            </a:r>
            <a:r>
              <a:rPr sz="2100" i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spc="-270" dirty="0">
                <a:solidFill>
                  <a:srgbClr val="292929"/>
                </a:solidFill>
                <a:latin typeface="Arial"/>
                <a:cs typeface="Arial"/>
              </a:rPr>
              <a:t>SPACEXTBL</a:t>
            </a:r>
            <a:r>
              <a:rPr sz="2100" i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spc="-100" dirty="0">
                <a:solidFill>
                  <a:srgbClr val="292929"/>
                </a:solidFill>
                <a:latin typeface="Arial"/>
                <a:cs typeface="Arial"/>
              </a:rPr>
              <a:t>where</a:t>
            </a:r>
            <a:r>
              <a:rPr sz="2100" i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spc="-135" dirty="0">
                <a:solidFill>
                  <a:srgbClr val="292929"/>
                </a:solidFill>
                <a:latin typeface="Arial"/>
                <a:cs typeface="Arial"/>
              </a:rPr>
              <a:t>Launch_Site</a:t>
            </a:r>
            <a:r>
              <a:rPr sz="2100" i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spc="-225" dirty="0">
                <a:solidFill>
                  <a:srgbClr val="292929"/>
                </a:solidFill>
                <a:latin typeface="Arial"/>
                <a:cs typeface="Arial"/>
              </a:rPr>
              <a:t>LIKE</a:t>
            </a:r>
            <a:r>
              <a:rPr sz="2100" i="1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spc="-160" dirty="0">
                <a:solidFill>
                  <a:srgbClr val="292929"/>
                </a:solidFill>
                <a:latin typeface="Arial"/>
                <a:cs typeface="Arial"/>
              </a:rPr>
              <a:t>'CCA%'</a:t>
            </a:r>
            <a:r>
              <a:rPr sz="2100" i="1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dirty="0">
                <a:solidFill>
                  <a:srgbClr val="292929"/>
                </a:solidFill>
                <a:latin typeface="Arial"/>
                <a:cs typeface="Arial"/>
              </a:rPr>
              <a:t>limit</a:t>
            </a:r>
            <a:r>
              <a:rPr sz="2100" i="1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spc="-50" dirty="0">
                <a:solidFill>
                  <a:srgbClr val="292929"/>
                </a:solidFill>
                <a:latin typeface="Arial"/>
                <a:cs typeface="Arial"/>
              </a:rPr>
              <a:t>5</a:t>
            </a:r>
            <a:endParaRPr sz="2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Launch</a:t>
            </a:r>
            <a:r>
              <a:rPr spc="-75" dirty="0"/>
              <a:t> </a:t>
            </a:r>
            <a:r>
              <a:rPr spc="-50" dirty="0"/>
              <a:t>Site</a:t>
            </a:r>
            <a:r>
              <a:rPr spc="-65" dirty="0"/>
              <a:t> </a:t>
            </a:r>
            <a:r>
              <a:rPr spc="-204" dirty="0"/>
              <a:t>Names</a:t>
            </a:r>
            <a:r>
              <a:rPr spc="-45" dirty="0"/>
              <a:t> </a:t>
            </a:r>
            <a:r>
              <a:rPr spc="-55" dirty="0"/>
              <a:t>Begin</a:t>
            </a:r>
            <a:r>
              <a:rPr spc="-65" dirty="0"/>
              <a:t> </a:t>
            </a:r>
            <a:r>
              <a:rPr dirty="0"/>
              <a:t>with</a:t>
            </a:r>
            <a:r>
              <a:rPr spc="-60" dirty="0"/>
              <a:t> </a:t>
            </a:r>
            <a:r>
              <a:rPr spc="-280" dirty="0"/>
              <a:t>'CCA'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3925" y="2981375"/>
            <a:ext cx="10668000" cy="3152266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20750" y="2978150"/>
          <a:ext cx="10667999" cy="31502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1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20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01955"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100" b="1" spc="-20" dirty="0">
                          <a:latin typeface="Calibri"/>
                          <a:cs typeface="Calibri"/>
                        </a:rPr>
                        <a:t>Date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922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100" b="1" dirty="0">
                          <a:latin typeface="Calibri"/>
                          <a:cs typeface="Calibri"/>
                        </a:rPr>
                        <a:t>Time</a:t>
                      </a:r>
                      <a:r>
                        <a:rPr sz="11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10" dirty="0">
                          <a:latin typeface="Calibri"/>
                          <a:cs typeface="Calibri"/>
                        </a:rPr>
                        <a:t>(UTC)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922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880" marR="11112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100" b="1" spc="-10" dirty="0">
                          <a:latin typeface="Calibri"/>
                          <a:cs typeface="Calibri"/>
                        </a:rPr>
                        <a:t>Booster_Versio </a:t>
                      </a:r>
                      <a:r>
                        <a:rPr sz="1100" b="1" spc="-50" dirty="0">
                          <a:latin typeface="Calibri"/>
                          <a:cs typeface="Calibri"/>
                        </a:rPr>
                        <a:t>n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100" b="1" spc="-10" dirty="0">
                          <a:latin typeface="Calibri"/>
                          <a:cs typeface="Calibri"/>
                        </a:rPr>
                        <a:t>Launch_Site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922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100" b="1" spc="-10" dirty="0">
                          <a:latin typeface="Calibri"/>
                          <a:cs typeface="Calibri"/>
                        </a:rPr>
                        <a:t>Payload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922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 marR="64769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100" b="1" spc="-10" dirty="0">
                          <a:latin typeface="Calibri"/>
                          <a:cs typeface="Calibri"/>
                        </a:rPr>
                        <a:t>PAYLOAD_M </a:t>
                      </a:r>
                      <a:r>
                        <a:rPr sz="1100" b="1" dirty="0">
                          <a:latin typeface="Calibri"/>
                          <a:cs typeface="Calibri"/>
                        </a:rPr>
                        <a:t>ASS</a:t>
                      </a:r>
                      <a:r>
                        <a:rPr sz="1100" b="1" u="heavy" spc="295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  </a:t>
                      </a:r>
                      <a:r>
                        <a:rPr sz="1100" b="1" spc="-25" dirty="0">
                          <a:latin typeface="Calibri"/>
                          <a:cs typeface="Calibri"/>
                        </a:rPr>
                        <a:t>KG_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100" b="1" spc="-10" dirty="0">
                          <a:latin typeface="Calibri"/>
                          <a:cs typeface="Calibri"/>
                        </a:rPr>
                        <a:t>Orbit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922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100" b="1" spc="-10" dirty="0">
                          <a:latin typeface="Calibri"/>
                          <a:cs typeface="Calibri"/>
                        </a:rPr>
                        <a:t>Customer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922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 marR="12509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100" b="1" spc="-10" dirty="0">
                          <a:latin typeface="Calibri"/>
                          <a:cs typeface="Calibri"/>
                        </a:rPr>
                        <a:t>Mission_Outco </a:t>
                      </a:r>
                      <a:r>
                        <a:rPr sz="1100" b="1" spc="-25" dirty="0">
                          <a:latin typeface="Calibri"/>
                          <a:cs typeface="Calibri"/>
                        </a:rPr>
                        <a:t>me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 marR="12446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100" b="1" spc="-10" dirty="0">
                          <a:latin typeface="Calibri"/>
                          <a:cs typeface="Calibri"/>
                        </a:rPr>
                        <a:t>Landing_Outco </a:t>
                      </a:r>
                      <a:r>
                        <a:rPr sz="1100" b="1" spc="-25" dirty="0">
                          <a:latin typeface="Calibri"/>
                          <a:cs typeface="Calibri"/>
                        </a:rPr>
                        <a:t>me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7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55880">
                        <a:lnSpc>
                          <a:spcPct val="100000"/>
                        </a:lnSpc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2010-06-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04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1285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55880">
                        <a:lnSpc>
                          <a:spcPct val="100000"/>
                        </a:lnSpc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18:45:00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1285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55880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B0003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1285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55880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CCAFS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LC-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40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1285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56515" marR="14287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Dragon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Spacecraft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Qualification</a:t>
                      </a:r>
                      <a:r>
                        <a:rPr sz="11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Unit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56515">
                        <a:lnSpc>
                          <a:spcPct val="100000"/>
                        </a:lnSpc>
                      </a:pPr>
                      <a:r>
                        <a:rPr sz="1100" spc="-50" dirty="0">
                          <a:latin typeface="Calibri"/>
                          <a:cs typeface="Calibri"/>
                        </a:rPr>
                        <a:t>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1285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56515">
                        <a:lnSpc>
                          <a:spcPct val="100000"/>
                        </a:lnSpc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LEO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1285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56515">
                        <a:lnSpc>
                          <a:spcPct val="100000"/>
                        </a:lnSpc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SpaceX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1285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56515">
                        <a:lnSpc>
                          <a:spcPct val="100000"/>
                        </a:lnSpc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Success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21285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57150" marR="337185">
                        <a:lnSpc>
                          <a:spcPct val="100000"/>
                        </a:lnSpc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Failure (parachute)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2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55880">
                        <a:lnSpc>
                          <a:spcPct val="100000"/>
                        </a:lnSpc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2010-12-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08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55880">
                        <a:lnSpc>
                          <a:spcPct val="100000"/>
                        </a:lnSpc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15:43:00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55880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B0004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55880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CCAFS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LC-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40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56515" marR="91440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Dragon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demo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flight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C1,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two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CubeSats,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barrel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Brouere cheese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42545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56515">
                        <a:lnSpc>
                          <a:spcPct val="100000"/>
                        </a:lnSpc>
                      </a:pPr>
                      <a:r>
                        <a:rPr sz="1100" spc="-50" dirty="0">
                          <a:latin typeface="Calibri"/>
                          <a:cs typeface="Calibri"/>
                        </a:rPr>
                        <a:t>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5651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(ISS)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56515" marR="269240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(COTS) 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NRO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56515">
                        <a:lnSpc>
                          <a:spcPct val="100000"/>
                        </a:lnSpc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Success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57150" marR="337185">
                        <a:lnSpc>
                          <a:spcPct val="100000"/>
                        </a:lnSpc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Failure (parachute)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955"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2012-05-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22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922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7:44:00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922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B0005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922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CCAFS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LC-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40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922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 marR="9144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Dragon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demo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flight 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C2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525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922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(ISS)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922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(COTS)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922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Success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922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attempt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0922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2012-10-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08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0:35:00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B0006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CCAFS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LC-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40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SpaceX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CRS-</a:t>
                      </a:r>
                      <a:r>
                        <a:rPr sz="1100" spc="-50" dirty="0">
                          <a:latin typeface="Calibri"/>
                          <a:cs typeface="Calibri"/>
                        </a:rPr>
                        <a:t>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500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(ISS)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(CRS)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Success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attempt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2013-03-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01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15:10:00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B0007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CCAFS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LC-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40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SpaceX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CRS-</a:t>
                      </a:r>
                      <a:r>
                        <a:rPr sz="1100" spc="-50" dirty="0">
                          <a:latin typeface="Calibri"/>
                          <a:cs typeface="Calibri"/>
                        </a:rPr>
                        <a:t>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677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(ISS)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(CRS)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Success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attempt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24</a:t>
            </a:fld>
            <a:endParaRPr spc="4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645963"/>
            <a:ext cx="8830945" cy="1015365"/>
          </a:xfrm>
          <a:prstGeom prst="rect">
            <a:avLst/>
          </a:prstGeom>
        </p:spPr>
        <p:txBody>
          <a:bodyPr vert="horz" wrap="square" lIns="0" tIns="208279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639"/>
              </a:spcBef>
              <a:buClr>
                <a:srgbClr val="292929"/>
              </a:buClr>
              <a:buFont typeface="Arial MT"/>
              <a:buChar char="•"/>
              <a:tabLst>
                <a:tab pos="240665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boosters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45596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kg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330"/>
              </a:spcBef>
              <a:tabLst>
                <a:tab pos="3544570" algn="l"/>
              </a:tabLst>
            </a:pPr>
            <a:r>
              <a:rPr sz="1900" i="1" spc="-55" dirty="0">
                <a:solidFill>
                  <a:srgbClr val="292929"/>
                </a:solidFill>
                <a:latin typeface="Arial"/>
                <a:cs typeface="Arial"/>
              </a:rPr>
              <a:t>%sql</a:t>
            </a:r>
            <a:r>
              <a:rPr sz="1900" i="1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spc="-100" dirty="0">
                <a:solidFill>
                  <a:srgbClr val="292929"/>
                </a:solidFill>
                <a:latin typeface="Arial"/>
                <a:cs typeface="Arial"/>
              </a:rPr>
              <a:t>select</a:t>
            </a:r>
            <a:r>
              <a:rPr sz="1900" i="1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spc="-80" dirty="0">
                <a:solidFill>
                  <a:srgbClr val="292929"/>
                </a:solidFill>
                <a:latin typeface="Arial"/>
                <a:cs typeface="Arial"/>
              </a:rPr>
              <a:t>sum(PAYLOAD_MASS</a:t>
            </a:r>
            <a:r>
              <a:rPr sz="1900" i="1" u="sng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900" i="1" spc="-240" dirty="0">
                <a:solidFill>
                  <a:srgbClr val="292929"/>
                </a:solidFill>
                <a:latin typeface="Arial"/>
                <a:cs typeface="Arial"/>
              </a:rPr>
              <a:t>KG_)</a:t>
            </a:r>
            <a:r>
              <a:rPr sz="1900" i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spc="-60" dirty="0">
                <a:solidFill>
                  <a:srgbClr val="292929"/>
                </a:solidFill>
                <a:latin typeface="Arial"/>
                <a:cs typeface="Arial"/>
              </a:rPr>
              <a:t>from</a:t>
            </a:r>
            <a:r>
              <a:rPr sz="1900" i="1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spc="-250" dirty="0">
                <a:solidFill>
                  <a:srgbClr val="292929"/>
                </a:solidFill>
                <a:latin typeface="Arial"/>
                <a:cs typeface="Arial"/>
              </a:rPr>
              <a:t>SPACEXTBL</a:t>
            </a:r>
            <a:r>
              <a:rPr sz="1900" i="1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spc="-120" dirty="0">
                <a:solidFill>
                  <a:srgbClr val="292929"/>
                </a:solidFill>
                <a:latin typeface="Arial"/>
                <a:cs typeface="Arial"/>
              </a:rPr>
              <a:t>where</a:t>
            </a:r>
            <a:r>
              <a:rPr sz="1900" i="1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spc="-135" dirty="0">
                <a:solidFill>
                  <a:srgbClr val="292929"/>
                </a:solidFill>
                <a:latin typeface="Arial"/>
                <a:cs typeface="Arial"/>
              </a:rPr>
              <a:t>Customer</a:t>
            </a:r>
            <a:r>
              <a:rPr sz="1900" i="1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spc="-130" dirty="0">
                <a:solidFill>
                  <a:srgbClr val="292929"/>
                </a:solidFill>
                <a:latin typeface="Arial"/>
                <a:cs typeface="Arial"/>
              </a:rPr>
              <a:t>='NASA</a:t>
            </a:r>
            <a:r>
              <a:rPr sz="1900" i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spc="-175" dirty="0">
                <a:solidFill>
                  <a:srgbClr val="292929"/>
                </a:solidFill>
                <a:latin typeface="Arial"/>
                <a:cs typeface="Arial"/>
              </a:rPr>
              <a:t>(CRS)’</a:t>
            </a:r>
            <a:endParaRPr sz="19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38823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Total</a:t>
            </a:r>
            <a:r>
              <a:rPr spc="-170" dirty="0"/>
              <a:t> </a:t>
            </a:r>
            <a:r>
              <a:rPr spc="-120" dirty="0"/>
              <a:t>Payload</a:t>
            </a:r>
            <a:r>
              <a:rPr spc="-125" dirty="0"/>
              <a:t> </a:t>
            </a:r>
            <a:r>
              <a:rPr spc="-195" dirty="0"/>
              <a:t>Mass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6775" y="2905125"/>
            <a:ext cx="3114675" cy="731519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63600" y="2901950"/>
          <a:ext cx="3114675" cy="7308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1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  <a:tabLst>
                          <a:tab pos="2331720" algn="l"/>
                        </a:tabLst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sum(PAYLOAD_MASS</a:t>
                      </a:r>
                      <a:r>
                        <a:rPr sz="1800" b="1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	</a:t>
                      </a:r>
                      <a:r>
                        <a:rPr sz="1800" b="1" spc="-20" dirty="0">
                          <a:latin typeface="Calibri"/>
                          <a:cs typeface="Calibri"/>
                        </a:rPr>
                        <a:t>KG_)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45596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25</a:t>
            </a:fld>
            <a:endParaRPr spc="4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663843"/>
            <a:ext cx="9459595" cy="1052195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0"/>
              </a:spcBef>
              <a:buClr>
                <a:srgbClr val="292929"/>
              </a:buClr>
              <a:buFont typeface="Arial MT"/>
              <a:buChar char="•"/>
              <a:tabLst>
                <a:tab pos="240665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version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2928.4kg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405"/>
              </a:spcBef>
              <a:tabLst>
                <a:tab pos="3491865" algn="l"/>
              </a:tabLst>
            </a:pPr>
            <a:r>
              <a:rPr sz="1900" i="1" spc="-55" dirty="0">
                <a:solidFill>
                  <a:srgbClr val="292929"/>
                </a:solidFill>
                <a:latin typeface="Arial"/>
                <a:cs typeface="Arial"/>
              </a:rPr>
              <a:t>%sql</a:t>
            </a:r>
            <a:r>
              <a:rPr sz="1900" i="1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spc="-100" dirty="0">
                <a:solidFill>
                  <a:srgbClr val="292929"/>
                </a:solidFill>
                <a:latin typeface="Arial"/>
                <a:cs typeface="Arial"/>
              </a:rPr>
              <a:t>select</a:t>
            </a:r>
            <a:r>
              <a:rPr sz="1900" i="1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spc="-70" dirty="0">
                <a:solidFill>
                  <a:srgbClr val="292929"/>
                </a:solidFill>
                <a:latin typeface="Arial"/>
                <a:cs typeface="Arial"/>
              </a:rPr>
              <a:t>avg(PAYLOAD_MASS</a:t>
            </a:r>
            <a:r>
              <a:rPr sz="1900" i="1" u="sng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	</a:t>
            </a:r>
            <a:r>
              <a:rPr sz="1900" i="1" spc="-240" dirty="0">
                <a:solidFill>
                  <a:srgbClr val="292929"/>
                </a:solidFill>
                <a:latin typeface="Arial"/>
                <a:cs typeface="Arial"/>
              </a:rPr>
              <a:t>KG_)</a:t>
            </a:r>
            <a:r>
              <a:rPr sz="1900" i="1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spc="-65" dirty="0">
                <a:solidFill>
                  <a:srgbClr val="292929"/>
                </a:solidFill>
                <a:latin typeface="Arial"/>
                <a:cs typeface="Arial"/>
              </a:rPr>
              <a:t>from</a:t>
            </a:r>
            <a:r>
              <a:rPr sz="1900" i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spc="-250" dirty="0">
                <a:solidFill>
                  <a:srgbClr val="292929"/>
                </a:solidFill>
                <a:latin typeface="Arial"/>
                <a:cs typeface="Arial"/>
              </a:rPr>
              <a:t>SPACEXTBL</a:t>
            </a:r>
            <a:r>
              <a:rPr sz="1900" i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spc="-114" dirty="0">
                <a:solidFill>
                  <a:srgbClr val="292929"/>
                </a:solidFill>
                <a:latin typeface="Arial"/>
                <a:cs typeface="Arial"/>
              </a:rPr>
              <a:t>where</a:t>
            </a:r>
            <a:r>
              <a:rPr sz="1900" i="1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spc="-110" dirty="0">
                <a:solidFill>
                  <a:srgbClr val="292929"/>
                </a:solidFill>
                <a:latin typeface="Arial"/>
                <a:cs typeface="Arial"/>
              </a:rPr>
              <a:t>Booster_Version</a:t>
            </a:r>
            <a:r>
              <a:rPr sz="1900" i="1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spc="75" dirty="0">
                <a:solidFill>
                  <a:srgbClr val="292929"/>
                </a:solidFill>
                <a:latin typeface="Arial"/>
                <a:cs typeface="Arial"/>
              </a:rPr>
              <a:t>=</a:t>
            </a:r>
            <a:r>
              <a:rPr sz="1900" i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spc="-45" dirty="0">
                <a:solidFill>
                  <a:srgbClr val="292929"/>
                </a:solidFill>
                <a:latin typeface="Arial"/>
                <a:cs typeface="Arial"/>
              </a:rPr>
              <a:t>'F9</a:t>
            </a:r>
            <a:r>
              <a:rPr sz="1900" i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spc="-10" dirty="0">
                <a:solidFill>
                  <a:srgbClr val="292929"/>
                </a:solidFill>
                <a:latin typeface="Arial"/>
                <a:cs typeface="Arial"/>
              </a:rPr>
              <a:t>v1.1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'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Average</a:t>
            </a:r>
            <a:r>
              <a:rPr spc="-90" dirty="0"/>
              <a:t> </a:t>
            </a:r>
            <a:r>
              <a:rPr spc="-114" dirty="0"/>
              <a:t>Payload</a:t>
            </a:r>
            <a:r>
              <a:rPr spc="-45" dirty="0"/>
              <a:t> </a:t>
            </a:r>
            <a:r>
              <a:rPr spc="-204" dirty="0"/>
              <a:t>Mass</a:t>
            </a:r>
            <a:r>
              <a:rPr spc="-40" dirty="0"/>
              <a:t> </a:t>
            </a:r>
            <a:r>
              <a:rPr dirty="0"/>
              <a:t>by</a:t>
            </a:r>
            <a:r>
              <a:rPr spc="-60" dirty="0"/>
              <a:t> </a:t>
            </a:r>
            <a:r>
              <a:rPr dirty="0"/>
              <a:t>F9</a:t>
            </a:r>
            <a:r>
              <a:rPr spc="-65" dirty="0"/>
              <a:t> </a:t>
            </a:r>
            <a:r>
              <a:rPr spc="-20" dirty="0"/>
              <a:t>v1.1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4875" y="2825114"/>
            <a:ext cx="3124200" cy="731520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01700" y="2821939"/>
          <a:ext cx="3124200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2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  <a:tabLst>
                          <a:tab pos="2254250" algn="l"/>
                        </a:tabLst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avg(PAYLOAD_MASS</a:t>
                      </a:r>
                      <a:r>
                        <a:rPr sz="1800" b="1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	</a:t>
                      </a:r>
                      <a:r>
                        <a:rPr sz="1800" b="1" spc="-20" dirty="0">
                          <a:latin typeface="Calibri"/>
                          <a:cs typeface="Calibri"/>
                        </a:rPr>
                        <a:t>KG_)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2928.4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26</a:t>
            </a:fld>
            <a:endParaRPr spc="4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0869" y="1842261"/>
            <a:ext cx="9420225" cy="1330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8765" indent="-227965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 MT"/>
              <a:buChar char="•"/>
              <a:tabLst>
                <a:tab pos="278765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b="1" spc="-180" dirty="0">
                <a:solidFill>
                  <a:srgbClr val="292929"/>
                </a:solidFill>
                <a:latin typeface="Arial"/>
                <a:cs typeface="Arial"/>
              </a:rPr>
              <a:t>May</a:t>
            </a:r>
            <a:r>
              <a:rPr sz="22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292929"/>
                </a:solidFill>
                <a:latin typeface="Arial"/>
                <a:cs typeface="Arial"/>
              </a:rPr>
              <a:t>22</a:t>
            </a:r>
            <a:r>
              <a:rPr sz="2175" b="1" baseline="24904" dirty="0">
                <a:solidFill>
                  <a:srgbClr val="292929"/>
                </a:solidFill>
                <a:latin typeface="Arial"/>
                <a:cs typeface="Arial"/>
              </a:rPr>
              <a:t>nd</a:t>
            </a:r>
            <a:r>
              <a:rPr sz="2200" b="1" dirty="0">
                <a:solidFill>
                  <a:srgbClr val="292929"/>
                </a:solidFill>
                <a:latin typeface="Arial"/>
                <a:cs typeface="Arial"/>
              </a:rPr>
              <a:t>,</a:t>
            </a:r>
            <a:r>
              <a:rPr sz="2200" b="1" spc="-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65" dirty="0">
                <a:solidFill>
                  <a:srgbClr val="292929"/>
                </a:solidFill>
                <a:latin typeface="Arial"/>
                <a:cs typeface="Arial"/>
              </a:rPr>
              <a:t>2012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200">
              <a:latin typeface="Arial"/>
              <a:cs typeface="Arial"/>
            </a:endParaRPr>
          </a:p>
          <a:p>
            <a:pPr marL="50165">
              <a:lnSpc>
                <a:spcPct val="100000"/>
              </a:lnSpc>
            </a:pPr>
            <a:r>
              <a:rPr sz="2100" i="1" spc="-50" dirty="0">
                <a:solidFill>
                  <a:srgbClr val="292929"/>
                </a:solidFill>
                <a:latin typeface="Arial"/>
                <a:cs typeface="Arial"/>
              </a:rPr>
              <a:t>%sql</a:t>
            </a:r>
            <a:r>
              <a:rPr sz="2100" i="1" spc="-100" dirty="0">
                <a:solidFill>
                  <a:srgbClr val="292929"/>
                </a:solidFill>
                <a:latin typeface="Arial"/>
                <a:cs typeface="Arial"/>
              </a:rPr>
              <a:t> select</a:t>
            </a:r>
            <a:r>
              <a:rPr sz="2100" i="1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spc="-120" dirty="0">
                <a:solidFill>
                  <a:srgbClr val="292929"/>
                </a:solidFill>
                <a:latin typeface="Arial"/>
                <a:cs typeface="Arial"/>
              </a:rPr>
              <a:t>min(Date)</a:t>
            </a:r>
            <a:r>
              <a:rPr sz="2100" i="1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spc="-55" dirty="0">
                <a:solidFill>
                  <a:srgbClr val="292929"/>
                </a:solidFill>
                <a:latin typeface="Arial"/>
                <a:cs typeface="Arial"/>
              </a:rPr>
              <a:t>from</a:t>
            </a:r>
            <a:r>
              <a:rPr sz="2100" i="1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spc="-270" dirty="0">
                <a:solidFill>
                  <a:srgbClr val="292929"/>
                </a:solidFill>
                <a:latin typeface="Arial"/>
                <a:cs typeface="Arial"/>
              </a:rPr>
              <a:t>SPACEXTBL</a:t>
            </a:r>
            <a:r>
              <a:rPr sz="2100" i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spc="-100" dirty="0">
                <a:solidFill>
                  <a:srgbClr val="292929"/>
                </a:solidFill>
                <a:latin typeface="Arial"/>
                <a:cs typeface="Arial"/>
              </a:rPr>
              <a:t>where</a:t>
            </a:r>
            <a:r>
              <a:rPr sz="2100" i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spc="-110" dirty="0">
                <a:solidFill>
                  <a:srgbClr val="292929"/>
                </a:solidFill>
                <a:latin typeface="Arial"/>
                <a:cs typeface="Arial"/>
              </a:rPr>
              <a:t>Landing_Outcome</a:t>
            </a:r>
            <a:r>
              <a:rPr sz="2100" i="1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dirty="0">
                <a:solidFill>
                  <a:srgbClr val="292929"/>
                </a:solidFill>
                <a:latin typeface="Arial"/>
                <a:cs typeface="Arial"/>
              </a:rPr>
              <a:t>not</a:t>
            </a:r>
            <a:r>
              <a:rPr sz="2100" i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spc="-40" dirty="0">
                <a:solidFill>
                  <a:srgbClr val="292929"/>
                </a:solidFill>
                <a:latin typeface="Arial"/>
                <a:cs typeface="Arial"/>
              </a:rPr>
              <a:t>like</a:t>
            </a:r>
            <a:r>
              <a:rPr sz="2100" i="1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spc="-10" dirty="0">
                <a:solidFill>
                  <a:srgbClr val="292929"/>
                </a:solidFill>
                <a:latin typeface="Arial"/>
                <a:cs typeface="Arial"/>
              </a:rPr>
              <a:t>'%Failure%’</a:t>
            </a:r>
            <a:endParaRPr sz="2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5514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First</a:t>
            </a:r>
            <a:r>
              <a:rPr spc="-170" dirty="0"/>
              <a:t> Successful</a:t>
            </a:r>
            <a:r>
              <a:rPr spc="-80" dirty="0"/>
              <a:t> </a:t>
            </a:r>
            <a:r>
              <a:rPr spc="-75" dirty="0"/>
              <a:t>Ground</a:t>
            </a:r>
            <a:r>
              <a:rPr spc="-125" dirty="0"/>
              <a:t> </a:t>
            </a:r>
            <a:r>
              <a:rPr spc="-50" dirty="0"/>
              <a:t>Landing</a:t>
            </a:r>
            <a:r>
              <a:rPr spc="-120" dirty="0"/>
              <a:t> </a:t>
            </a:r>
            <a:r>
              <a:rPr spc="-50" dirty="0"/>
              <a:t>Date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962" y="3416427"/>
            <a:ext cx="1666875" cy="731520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39787" y="3413252"/>
          <a:ext cx="1666875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6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min(Date)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2012-05-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22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27</a:t>
            </a:fld>
            <a:endParaRPr spc="4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9305290" cy="2185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  <a:tab pos="6776084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which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had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6000.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	All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them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“F9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FT”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as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seen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below: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330"/>
              </a:spcBef>
            </a:pPr>
            <a:endParaRPr sz="2200">
              <a:latin typeface="Microsoft Sans Serif"/>
              <a:cs typeface="Microsoft Sans Serif"/>
            </a:endParaRPr>
          </a:p>
          <a:p>
            <a:pPr marL="12700" marR="26670">
              <a:lnSpc>
                <a:spcPts val="2160"/>
              </a:lnSpc>
              <a:tabLst>
                <a:tab pos="3601720" algn="l"/>
                <a:tab pos="7211059" algn="l"/>
              </a:tabLst>
            </a:pPr>
            <a:r>
              <a:rPr sz="1900" i="1" spc="-55" dirty="0">
                <a:solidFill>
                  <a:srgbClr val="292929"/>
                </a:solidFill>
                <a:latin typeface="Arial"/>
                <a:cs typeface="Arial"/>
              </a:rPr>
              <a:t>%sql</a:t>
            </a:r>
            <a:r>
              <a:rPr sz="1900" i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spc="-100" dirty="0">
                <a:solidFill>
                  <a:srgbClr val="292929"/>
                </a:solidFill>
                <a:latin typeface="Arial"/>
                <a:cs typeface="Arial"/>
              </a:rPr>
              <a:t>select</a:t>
            </a:r>
            <a:r>
              <a:rPr sz="1900" i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spc="-35" dirty="0">
                <a:solidFill>
                  <a:srgbClr val="292929"/>
                </a:solidFill>
                <a:latin typeface="Arial"/>
                <a:cs typeface="Arial"/>
              </a:rPr>
              <a:t>distinct</a:t>
            </a:r>
            <a:r>
              <a:rPr sz="1900" i="1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spc="-100" dirty="0">
                <a:solidFill>
                  <a:srgbClr val="292929"/>
                </a:solidFill>
                <a:latin typeface="Arial"/>
                <a:cs typeface="Arial"/>
              </a:rPr>
              <a:t>Booster_Version</a:t>
            </a:r>
            <a:r>
              <a:rPr sz="1900" i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spc="-65" dirty="0">
                <a:solidFill>
                  <a:srgbClr val="292929"/>
                </a:solidFill>
                <a:latin typeface="Arial"/>
                <a:cs typeface="Arial"/>
              </a:rPr>
              <a:t>from</a:t>
            </a:r>
            <a:r>
              <a:rPr sz="1900" i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spc="-250" dirty="0">
                <a:solidFill>
                  <a:srgbClr val="292929"/>
                </a:solidFill>
                <a:latin typeface="Arial"/>
                <a:cs typeface="Arial"/>
              </a:rPr>
              <a:t>SPACEXTBL</a:t>
            </a:r>
            <a:r>
              <a:rPr sz="1900" i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spc="-114" dirty="0">
                <a:solidFill>
                  <a:srgbClr val="292929"/>
                </a:solidFill>
                <a:latin typeface="Arial"/>
                <a:cs typeface="Arial"/>
              </a:rPr>
              <a:t>where</a:t>
            </a:r>
            <a:r>
              <a:rPr sz="1900" i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spc="-125" dirty="0">
                <a:solidFill>
                  <a:srgbClr val="292929"/>
                </a:solidFill>
                <a:latin typeface="Arial"/>
                <a:cs typeface="Arial"/>
              </a:rPr>
              <a:t>Landing_Outcome</a:t>
            </a:r>
            <a:r>
              <a:rPr sz="1900" i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spc="75" dirty="0">
                <a:solidFill>
                  <a:srgbClr val="292929"/>
                </a:solidFill>
                <a:latin typeface="Arial"/>
                <a:cs typeface="Arial"/>
              </a:rPr>
              <a:t>=</a:t>
            </a:r>
            <a:r>
              <a:rPr sz="1900" i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spc="-10" dirty="0">
                <a:solidFill>
                  <a:srgbClr val="292929"/>
                </a:solidFill>
                <a:latin typeface="Arial"/>
                <a:cs typeface="Arial"/>
              </a:rPr>
              <a:t>'Success </a:t>
            </a:r>
            <a:r>
              <a:rPr sz="1900" i="1" spc="-95" dirty="0">
                <a:solidFill>
                  <a:srgbClr val="292929"/>
                </a:solidFill>
                <a:latin typeface="Arial"/>
                <a:cs typeface="Arial"/>
              </a:rPr>
              <a:t>(drone</a:t>
            </a:r>
            <a:r>
              <a:rPr sz="1900" i="1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spc="-80" dirty="0">
                <a:solidFill>
                  <a:srgbClr val="292929"/>
                </a:solidFill>
                <a:latin typeface="Arial"/>
                <a:cs typeface="Arial"/>
              </a:rPr>
              <a:t>ship)'</a:t>
            </a:r>
            <a:r>
              <a:rPr sz="1900" i="1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spc="-10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900" i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spc="-55" dirty="0">
                <a:solidFill>
                  <a:srgbClr val="292929"/>
                </a:solidFill>
                <a:latin typeface="Arial"/>
                <a:cs typeface="Arial"/>
              </a:rPr>
              <a:t>PAYLOAD_MASS</a:t>
            </a:r>
            <a:r>
              <a:rPr sz="1900" i="1" u="sng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	</a:t>
            </a:r>
            <a:r>
              <a:rPr sz="1900" i="1" spc="-260" dirty="0">
                <a:solidFill>
                  <a:srgbClr val="292929"/>
                </a:solidFill>
                <a:latin typeface="Arial"/>
                <a:cs typeface="Arial"/>
              </a:rPr>
              <a:t>KG_</a:t>
            </a:r>
            <a:r>
              <a:rPr sz="1900" i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spc="75" dirty="0">
                <a:solidFill>
                  <a:srgbClr val="292929"/>
                </a:solidFill>
                <a:latin typeface="Arial"/>
                <a:cs typeface="Arial"/>
              </a:rPr>
              <a:t>&gt;</a:t>
            </a:r>
            <a:r>
              <a:rPr sz="1900" i="1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dirty="0">
                <a:solidFill>
                  <a:srgbClr val="292929"/>
                </a:solidFill>
                <a:latin typeface="Arial"/>
                <a:cs typeface="Arial"/>
              </a:rPr>
              <a:t>4000</a:t>
            </a:r>
            <a:r>
              <a:rPr sz="1900" i="1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spc="-10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900" i="1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spc="-50" dirty="0">
                <a:solidFill>
                  <a:srgbClr val="292929"/>
                </a:solidFill>
                <a:latin typeface="Arial"/>
                <a:cs typeface="Arial"/>
              </a:rPr>
              <a:t>PAYLOAD_MASS</a:t>
            </a:r>
            <a:r>
              <a:rPr sz="1900" i="1" u="sng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	</a:t>
            </a:r>
            <a:r>
              <a:rPr sz="1900" i="1" spc="-260" dirty="0">
                <a:solidFill>
                  <a:srgbClr val="292929"/>
                </a:solidFill>
                <a:latin typeface="Arial"/>
                <a:cs typeface="Arial"/>
              </a:rPr>
              <a:t>KG_</a:t>
            </a:r>
            <a:r>
              <a:rPr sz="1900" i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spc="75" dirty="0">
                <a:solidFill>
                  <a:srgbClr val="292929"/>
                </a:solidFill>
                <a:latin typeface="Arial"/>
                <a:cs typeface="Arial"/>
              </a:rPr>
              <a:t>&lt;</a:t>
            </a:r>
            <a:r>
              <a:rPr sz="1900" i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dirty="0">
                <a:solidFill>
                  <a:srgbClr val="292929"/>
                </a:solidFill>
                <a:latin typeface="Arial"/>
                <a:cs typeface="Arial"/>
              </a:rPr>
              <a:t>6000</a:t>
            </a:r>
            <a:r>
              <a:rPr sz="1900" i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dirty="0">
                <a:solidFill>
                  <a:srgbClr val="292929"/>
                </a:solidFill>
                <a:latin typeface="Arial"/>
                <a:cs typeface="Arial"/>
              </a:rPr>
              <a:t>limit</a:t>
            </a:r>
            <a:r>
              <a:rPr sz="1900" i="1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i="1" spc="-25" dirty="0">
                <a:solidFill>
                  <a:srgbClr val="292929"/>
                </a:solidFill>
                <a:latin typeface="Arial"/>
                <a:cs typeface="Arial"/>
              </a:rPr>
              <a:t>10</a:t>
            </a:r>
            <a:endParaRPr sz="19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639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114" dirty="0"/>
              <a:t>Successful</a:t>
            </a:r>
            <a:r>
              <a:rPr sz="2500" spc="-30" dirty="0"/>
              <a:t> </a:t>
            </a:r>
            <a:r>
              <a:rPr sz="2500" spc="-25" dirty="0"/>
              <a:t>Drone</a:t>
            </a:r>
            <a:r>
              <a:rPr sz="2500" spc="-60" dirty="0"/>
              <a:t> </a:t>
            </a:r>
            <a:r>
              <a:rPr sz="2500" spc="-50" dirty="0"/>
              <a:t>Ship</a:t>
            </a:r>
            <a:r>
              <a:rPr sz="2500" spc="-55" dirty="0"/>
              <a:t> </a:t>
            </a:r>
            <a:r>
              <a:rPr sz="2500" spc="-20" dirty="0"/>
              <a:t>Landing</a:t>
            </a:r>
            <a:r>
              <a:rPr sz="2500" spc="-40" dirty="0"/>
              <a:t> </a:t>
            </a:r>
            <a:r>
              <a:rPr sz="2500" dirty="0"/>
              <a:t>with</a:t>
            </a:r>
            <a:r>
              <a:rPr sz="2500" spc="-45" dirty="0"/>
              <a:t> </a:t>
            </a:r>
            <a:r>
              <a:rPr sz="2500" spc="-85" dirty="0"/>
              <a:t>Payload</a:t>
            </a:r>
            <a:r>
              <a:rPr sz="2500" spc="-55" dirty="0"/>
              <a:t> </a:t>
            </a:r>
            <a:r>
              <a:rPr sz="2500" spc="-35" dirty="0"/>
              <a:t>between</a:t>
            </a:r>
            <a:r>
              <a:rPr sz="2500" spc="-40" dirty="0"/>
              <a:t> </a:t>
            </a:r>
            <a:r>
              <a:rPr sz="2500" spc="110" dirty="0"/>
              <a:t>4000</a:t>
            </a:r>
            <a:r>
              <a:rPr sz="2500" spc="-55" dirty="0"/>
              <a:t> </a:t>
            </a:r>
            <a:r>
              <a:rPr sz="2500" dirty="0"/>
              <a:t>and</a:t>
            </a:r>
            <a:r>
              <a:rPr sz="2500" spc="-65" dirty="0"/>
              <a:t> </a:t>
            </a:r>
            <a:r>
              <a:rPr sz="2500" spc="90" dirty="0"/>
              <a:t>6000</a:t>
            </a:r>
            <a:endParaRPr sz="25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8834" y="4196778"/>
            <a:ext cx="2438400" cy="1828800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035659" y="4193540"/>
          <a:ext cx="2438400" cy="18281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Booster_Version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FT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B1022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FT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B1026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FT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B1021.2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FT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B1031.2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28</a:t>
            </a:fld>
            <a:endParaRPr spc="4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9128125" cy="1183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675640" indent="-228600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outcomes.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315"/>
              </a:spcBef>
            </a:pPr>
            <a:r>
              <a:rPr sz="2100" i="1" spc="-50" dirty="0">
                <a:solidFill>
                  <a:srgbClr val="292929"/>
                </a:solidFill>
                <a:latin typeface="Arial"/>
                <a:cs typeface="Arial"/>
              </a:rPr>
              <a:t>%sql</a:t>
            </a:r>
            <a:r>
              <a:rPr sz="2100" i="1" spc="-100" dirty="0">
                <a:solidFill>
                  <a:srgbClr val="292929"/>
                </a:solidFill>
                <a:latin typeface="Arial"/>
                <a:cs typeface="Arial"/>
              </a:rPr>
              <a:t> select</a:t>
            </a:r>
            <a:r>
              <a:rPr sz="2100" i="1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spc="-120" dirty="0">
                <a:solidFill>
                  <a:srgbClr val="292929"/>
                </a:solidFill>
                <a:latin typeface="Arial"/>
                <a:cs typeface="Arial"/>
              </a:rPr>
              <a:t>Mission_Outcome,count(*)</a:t>
            </a:r>
            <a:r>
              <a:rPr sz="2100" i="1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spc="-55" dirty="0">
                <a:solidFill>
                  <a:srgbClr val="292929"/>
                </a:solidFill>
                <a:latin typeface="Arial"/>
                <a:cs typeface="Arial"/>
              </a:rPr>
              <a:t>from</a:t>
            </a:r>
            <a:r>
              <a:rPr sz="2100" i="1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spc="-270" dirty="0">
                <a:solidFill>
                  <a:srgbClr val="292929"/>
                </a:solidFill>
                <a:latin typeface="Arial"/>
                <a:cs typeface="Arial"/>
              </a:rPr>
              <a:t>SPACEXTBL</a:t>
            </a:r>
            <a:r>
              <a:rPr sz="2100" i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spc="-30" dirty="0">
                <a:solidFill>
                  <a:srgbClr val="292929"/>
                </a:solidFill>
                <a:latin typeface="Arial"/>
                <a:cs typeface="Arial"/>
              </a:rPr>
              <a:t>group</a:t>
            </a:r>
            <a:r>
              <a:rPr sz="2100" i="1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spc="-20" dirty="0">
                <a:solidFill>
                  <a:srgbClr val="292929"/>
                </a:solidFill>
                <a:latin typeface="Arial"/>
                <a:cs typeface="Arial"/>
              </a:rPr>
              <a:t>by</a:t>
            </a:r>
            <a:r>
              <a:rPr sz="2100" i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spc="-85" dirty="0">
                <a:solidFill>
                  <a:srgbClr val="292929"/>
                </a:solidFill>
                <a:latin typeface="Arial"/>
                <a:cs typeface="Arial"/>
              </a:rPr>
              <a:t>Mission_Outcome</a:t>
            </a:r>
            <a:endParaRPr sz="2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80136"/>
            <a:ext cx="978344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30" dirty="0"/>
              <a:t>Total</a:t>
            </a:r>
            <a:r>
              <a:rPr sz="3100" spc="-114" dirty="0"/>
              <a:t> </a:t>
            </a:r>
            <a:r>
              <a:rPr sz="3100" spc="-55" dirty="0"/>
              <a:t>Number</a:t>
            </a:r>
            <a:r>
              <a:rPr sz="3100" spc="-100" dirty="0"/>
              <a:t> </a:t>
            </a:r>
            <a:r>
              <a:rPr sz="3100" dirty="0"/>
              <a:t>of</a:t>
            </a:r>
            <a:r>
              <a:rPr sz="3100" spc="-110" dirty="0"/>
              <a:t> </a:t>
            </a:r>
            <a:r>
              <a:rPr sz="3100" spc="-140" dirty="0"/>
              <a:t>Successful</a:t>
            </a:r>
            <a:r>
              <a:rPr sz="3100" spc="-65" dirty="0"/>
              <a:t> </a:t>
            </a:r>
            <a:r>
              <a:rPr sz="3100" dirty="0"/>
              <a:t>and</a:t>
            </a:r>
            <a:r>
              <a:rPr sz="3100" spc="-105" dirty="0"/>
              <a:t> </a:t>
            </a:r>
            <a:r>
              <a:rPr sz="3100" spc="-55" dirty="0"/>
              <a:t>Failure</a:t>
            </a:r>
            <a:r>
              <a:rPr sz="3100" spc="-90" dirty="0"/>
              <a:t> </a:t>
            </a:r>
            <a:r>
              <a:rPr sz="3100" spc="-50" dirty="0"/>
              <a:t>Mission</a:t>
            </a:r>
            <a:r>
              <a:rPr sz="3100" spc="-85" dirty="0"/>
              <a:t> </a:t>
            </a:r>
            <a:r>
              <a:rPr sz="3100" spc="-75" dirty="0"/>
              <a:t>Outcomes</a:t>
            </a:r>
            <a:endParaRPr sz="31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7750" y="3258311"/>
            <a:ext cx="7153275" cy="1828800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044575" y="3255136"/>
          <a:ext cx="7153908" cy="18275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769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6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Mission_Outcome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count(*)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(in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flight)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Success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98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Success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-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(payload</a:t>
                      </a:r>
                      <a:r>
                        <a:rPr sz="18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status</a:t>
                      </a:r>
                      <a:r>
                        <a:rPr sz="1800" spc="-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unclear)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29</a:t>
            </a:fld>
            <a:endParaRPr spc="4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532636"/>
            <a:ext cx="10138410" cy="43002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351155" indent="-228600">
              <a:lnSpc>
                <a:spcPct val="100000"/>
              </a:lnSpc>
              <a:spcBef>
                <a:spcPts val="105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</a:tabLst>
            </a:pP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Publicly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available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been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collected,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processed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analyzed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validate multi-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missions.</a:t>
            </a:r>
            <a:endParaRPr sz="20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b="1" spc="-145" dirty="0">
                <a:solidFill>
                  <a:srgbClr val="292929"/>
                </a:solidFill>
                <a:latin typeface="Arial"/>
                <a:cs typeface="Arial"/>
              </a:rPr>
              <a:t>selected</a:t>
            </a:r>
            <a:r>
              <a:rPr sz="2000" b="1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40" dirty="0">
                <a:solidFill>
                  <a:srgbClr val="292929"/>
                </a:solidFill>
                <a:latin typeface="Arial"/>
                <a:cs typeface="Arial"/>
              </a:rPr>
              <a:t>model</a:t>
            </a:r>
            <a:r>
              <a:rPr sz="20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35" dirty="0">
                <a:solidFill>
                  <a:srgbClr val="292929"/>
                </a:solidFill>
                <a:latin typeface="Arial"/>
                <a:cs typeface="Arial"/>
              </a:rPr>
              <a:t>proved</a:t>
            </a:r>
            <a:r>
              <a:rPr sz="2000" b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0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90" dirty="0">
                <a:solidFill>
                  <a:srgbClr val="292929"/>
                </a:solidFill>
                <a:latin typeface="Arial"/>
                <a:cs typeface="Arial"/>
              </a:rPr>
              <a:t>be</a:t>
            </a:r>
            <a:r>
              <a:rPr sz="20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10" dirty="0">
                <a:solidFill>
                  <a:srgbClr val="292929"/>
                </a:solidFill>
                <a:latin typeface="Arial"/>
                <a:cs typeface="Arial"/>
              </a:rPr>
              <a:t>reliable</a:t>
            </a:r>
            <a:r>
              <a:rPr sz="2000" b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10" dirty="0">
                <a:solidFill>
                  <a:srgbClr val="292929"/>
                </a:solidFill>
                <a:latin typeface="Arial"/>
                <a:cs typeface="Arial"/>
              </a:rPr>
              <a:t>with</a:t>
            </a:r>
            <a:r>
              <a:rPr sz="2000" b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60" dirty="0">
                <a:solidFill>
                  <a:srgbClr val="292929"/>
                </a:solidFill>
                <a:latin typeface="Arial"/>
                <a:cs typeface="Arial"/>
              </a:rPr>
              <a:t>an</a:t>
            </a:r>
            <a:r>
              <a:rPr sz="20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60" dirty="0">
                <a:solidFill>
                  <a:srgbClr val="292929"/>
                </a:solidFill>
                <a:latin typeface="Arial"/>
                <a:cs typeface="Arial"/>
              </a:rPr>
              <a:t>85%</a:t>
            </a:r>
            <a:r>
              <a:rPr sz="2000" b="1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200" dirty="0">
                <a:solidFill>
                  <a:srgbClr val="292929"/>
                </a:solidFill>
                <a:latin typeface="Arial"/>
                <a:cs typeface="Arial"/>
              </a:rPr>
              <a:t>accuracy</a:t>
            </a:r>
            <a:r>
              <a:rPr sz="2000" b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30" dirty="0">
                <a:solidFill>
                  <a:srgbClr val="292929"/>
                </a:solidFill>
                <a:latin typeface="Arial"/>
                <a:cs typeface="Arial"/>
              </a:rPr>
              <a:t>predicting</a:t>
            </a:r>
            <a:r>
              <a:rPr sz="2000" b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0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60" dirty="0">
                <a:solidFill>
                  <a:srgbClr val="292929"/>
                </a:solidFill>
                <a:latin typeface="Arial"/>
                <a:cs typeface="Arial"/>
              </a:rPr>
              <a:t>outcome</a:t>
            </a:r>
            <a:r>
              <a:rPr sz="2000" b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10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000" b="1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b="1" spc="-50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000" b="1" spc="-180" dirty="0">
                <a:solidFill>
                  <a:srgbClr val="292929"/>
                </a:solidFill>
                <a:latin typeface="Arial"/>
                <a:cs typeface="Arial"/>
              </a:rPr>
              <a:t>mission</a:t>
            </a:r>
            <a:r>
              <a:rPr sz="2000" b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 future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reuse.</a:t>
            </a:r>
            <a:endParaRPr sz="2000">
              <a:latin typeface="Microsoft Sans Serif"/>
              <a:cs typeface="Microsoft Sans Serif"/>
            </a:endParaRPr>
          </a:p>
          <a:p>
            <a:pPr marL="241300" marR="82296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  <a:tab pos="3178175" algn="l"/>
              </a:tabLst>
            </a:pP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Also,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additional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insights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gained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during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process,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including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visualization.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Some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examples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are:</a:t>
            </a:r>
            <a:endParaRPr sz="20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698500" algn="l"/>
                <a:tab pos="4763135" algn="l"/>
              </a:tabLst>
            </a:pPr>
            <a:r>
              <a:rPr sz="1700" b="1" spc="-210" dirty="0">
                <a:solidFill>
                  <a:srgbClr val="FF0000"/>
                </a:solidFill>
                <a:latin typeface="Arial"/>
                <a:cs typeface="Arial"/>
              </a:rPr>
              <a:t>Success</a:t>
            </a:r>
            <a:r>
              <a:rPr sz="1700" b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700" b="1" spc="-85" dirty="0">
                <a:solidFill>
                  <a:srgbClr val="FF0000"/>
                </a:solidFill>
                <a:latin typeface="Arial"/>
                <a:cs typeface="Arial"/>
              </a:rPr>
              <a:t>rate</a:t>
            </a:r>
            <a:r>
              <a:rPr sz="1700" b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700" b="1" spc="-170" dirty="0">
                <a:solidFill>
                  <a:srgbClr val="FF0000"/>
                </a:solidFill>
                <a:latin typeface="Arial"/>
                <a:cs typeface="Arial"/>
              </a:rPr>
              <a:t>has</a:t>
            </a:r>
            <a:r>
              <a:rPr sz="17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700" b="1" spc="-12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7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700" b="1" spc="-125" dirty="0">
                <a:solidFill>
                  <a:srgbClr val="FF0000"/>
                </a:solidFill>
                <a:latin typeface="Arial"/>
                <a:cs typeface="Arial"/>
              </a:rPr>
              <a:t>strong</a:t>
            </a:r>
            <a:r>
              <a:rPr sz="1700" b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700" b="1" spc="-120" dirty="0">
                <a:solidFill>
                  <a:srgbClr val="FF0000"/>
                </a:solidFill>
                <a:latin typeface="Arial"/>
                <a:cs typeface="Arial"/>
              </a:rPr>
              <a:t>correlation</a:t>
            </a:r>
            <a:r>
              <a:rPr sz="17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700" b="1" spc="-95" dirty="0">
                <a:solidFill>
                  <a:srgbClr val="FF0000"/>
                </a:solidFill>
                <a:latin typeface="Arial"/>
                <a:cs typeface="Arial"/>
              </a:rPr>
              <a:t>with</a:t>
            </a:r>
            <a:r>
              <a:rPr sz="17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700" b="1" spc="-85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1700" b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700" b="1" spc="-85" dirty="0">
                <a:solidFill>
                  <a:srgbClr val="FF0000"/>
                </a:solidFill>
                <a:latin typeface="Arial"/>
                <a:cs typeface="Arial"/>
              </a:rPr>
              <a:t>flight</a:t>
            </a:r>
            <a:r>
              <a:rPr sz="1700" b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700" b="1" spc="-85" dirty="0">
                <a:solidFill>
                  <a:srgbClr val="FF0000"/>
                </a:solidFill>
                <a:latin typeface="Arial"/>
                <a:cs typeface="Arial"/>
              </a:rPr>
              <a:t>number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r>
              <a:rPr sz="1700" spc="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1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unequivocal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1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steep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curve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field.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700" b="1" spc="-165" dirty="0">
                <a:solidFill>
                  <a:srgbClr val="FF0000"/>
                </a:solidFill>
                <a:latin typeface="Arial"/>
                <a:cs typeface="Arial"/>
              </a:rPr>
              <a:t>This</a:t>
            </a:r>
            <a:r>
              <a:rPr sz="17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700" b="1" spc="-145" dirty="0">
                <a:solidFill>
                  <a:srgbClr val="FF0000"/>
                </a:solidFill>
                <a:latin typeface="Arial"/>
                <a:cs typeface="Arial"/>
              </a:rPr>
              <a:t>is</a:t>
            </a:r>
            <a:r>
              <a:rPr sz="1700" b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700" b="1" spc="-145" dirty="0">
                <a:solidFill>
                  <a:srgbClr val="FF0000"/>
                </a:solidFill>
                <a:latin typeface="Arial"/>
                <a:cs typeface="Arial"/>
              </a:rPr>
              <a:t>crucial</a:t>
            </a:r>
            <a:r>
              <a:rPr sz="1700" b="1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700" b="1" spc="-120" dirty="0">
                <a:solidFill>
                  <a:srgbClr val="FF0000"/>
                </a:solidFill>
                <a:latin typeface="Arial"/>
                <a:cs typeface="Arial"/>
              </a:rPr>
              <a:t>information</a:t>
            </a:r>
            <a:r>
              <a:rPr sz="1700" b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700" b="1" spc="-95" dirty="0">
                <a:solidFill>
                  <a:srgbClr val="FF0000"/>
                </a:solidFill>
                <a:latin typeface="Arial"/>
                <a:cs typeface="Arial"/>
              </a:rPr>
              <a:t>for</a:t>
            </a:r>
            <a:r>
              <a:rPr sz="1700" b="1" spc="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700" b="1" spc="-150" dirty="0">
                <a:solidFill>
                  <a:srgbClr val="FF0000"/>
                </a:solidFill>
                <a:latin typeface="Arial"/>
                <a:cs typeface="Arial"/>
              </a:rPr>
              <a:t>us,</a:t>
            </a:r>
            <a:r>
              <a:rPr sz="1700" b="1" spc="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700" b="1" spc="-170" dirty="0">
                <a:solidFill>
                  <a:srgbClr val="FF0000"/>
                </a:solidFill>
                <a:latin typeface="Arial"/>
                <a:cs typeface="Arial"/>
              </a:rPr>
              <a:t>Space</a:t>
            </a:r>
            <a:r>
              <a:rPr sz="17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700" b="1" spc="-145" dirty="0">
                <a:solidFill>
                  <a:srgbClr val="FF0000"/>
                </a:solidFill>
                <a:latin typeface="Arial"/>
                <a:cs typeface="Arial"/>
              </a:rPr>
              <a:t>Y,</a:t>
            </a:r>
            <a:r>
              <a:rPr sz="1700" b="1" spc="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700" b="1" spc="-170" dirty="0">
                <a:solidFill>
                  <a:srgbClr val="FF0000"/>
                </a:solidFill>
                <a:latin typeface="Arial"/>
                <a:cs typeface="Arial"/>
              </a:rPr>
              <a:t>as</a:t>
            </a:r>
            <a:r>
              <a:rPr sz="1700" b="1" spc="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700" b="1" spc="-13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700" b="1" spc="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700" b="1" spc="-145" dirty="0">
                <a:solidFill>
                  <a:srgbClr val="FF0000"/>
                </a:solidFill>
                <a:latin typeface="Arial"/>
                <a:cs typeface="Arial"/>
              </a:rPr>
              <a:t>new</a:t>
            </a:r>
            <a:r>
              <a:rPr sz="1700" b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700" b="1" spc="-10" dirty="0">
                <a:solidFill>
                  <a:srgbClr val="FF0000"/>
                </a:solidFill>
                <a:latin typeface="Arial"/>
                <a:cs typeface="Arial"/>
              </a:rPr>
              <a:t>player </a:t>
            </a:r>
            <a:r>
              <a:rPr sz="1700" b="1" spc="-90" dirty="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sz="1700" b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700" b="1" spc="-110" dirty="0">
                <a:solidFill>
                  <a:srgbClr val="FF0000"/>
                </a:solidFill>
                <a:latin typeface="Arial"/>
                <a:cs typeface="Arial"/>
              </a:rPr>
              <a:t>this</a:t>
            </a:r>
            <a:r>
              <a:rPr sz="1700" b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700" b="1" spc="-125" dirty="0">
                <a:solidFill>
                  <a:srgbClr val="FF0000"/>
                </a:solidFill>
                <a:latin typeface="Arial"/>
                <a:cs typeface="Arial"/>
              </a:rPr>
              <a:t>market</a:t>
            </a:r>
            <a:r>
              <a:rPr sz="17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us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overcome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challenges.</a:t>
            </a:r>
            <a:endParaRPr sz="1700">
              <a:latin typeface="Microsoft Sans Serif"/>
              <a:cs typeface="Microsoft Sans Serif"/>
            </a:endParaRPr>
          </a:p>
          <a:p>
            <a:pPr marL="698500" marR="186690" lvl="1" indent="-228600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698500" algn="l"/>
              </a:tabLst>
            </a:pPr>
            <a:r>
              <a:rPr sz="17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know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b="1" spc="-114" dirty="0">
                <a:solidFill>
                  <a:srgbClr val="292929"/>
                </a:solidFill>
                <a:latin typeface="Arial"/>
                <a:cs typeface="Arial"/>
              </a:rPr>
              <a:t>launch/landing</a:t>
            </a:r>
            <a:r>
              <a:rPr sz="1700" b="1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700" b="1" spc="-140" dirty="0">
                <a:solidFill>
                  <a:srgbClr val="292929"/>
                </a:solidFill>
                <a:latin typeface="Arial"/>
                <a:cs typeface="Arial"/>
              </a:rPr>
              <a:t>sites</a:t>
            </a:r>
            <a:r>
              <a:rPr sz="1700" b="1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700" b="1" spc="-220" dirty="0">
                <a:solidFill>
                  <a:srgbClr val="292929"/>
                </a:solidFill>
                <a:latin typeface="Arial"/>
                <a:cs typeface="Arial"/>
              </a:rPr>
              <a:t>(KSC</a:t>
            </a:r>
            <a:r>
              <a:rPr sz="17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700" b="1" spc="-150" dirty="0">
                <a:solidFill>
                  <a:srgbClr val="292929"/>
                </a:solidFill>
                <a:latin typeface="Arial"/>
                <a:cs typeface="Arial"/>
              </a:rPr>
              <a:t>LC-</a:t>
            </a:r>
            <a:r>
              <a:rPr sz="1700" b="1" spc="-45" dirty="0">
                <a:solidFill>
                  <a:srgbClr val="292929"/>
                </a:solidFill>
                <a:latin typeface="Arial"/>
                <a:cs typeface="Arial"/>
              </a:rPr>
              <a:t>39A)</a:t>
            </a:r>
            <a:r>
              <a:rPr sz="1700" b="1" spc="-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combination</a:t>
            </a:r>
            <a:r>
              <a:rPr sz="1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7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b="1" spc="-114" dirty="0">
                <a:solidFill>
                  <a:srgbClr val="292929"/>
                </a:solidFill>
                <a:latin typeface="Arial"/>
                <a:cs typeface="Arial"/>
              </a:rPr>
              <a:t>booster</a:t>
            </a:r>
            <a:r>
              <a:rPr sz="17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700" b="1" spc="-105" dirty="0">
                <a:solidFill>
                  <a:srgbClr val="292929"/>
                </a:solidFill>
                <a:latin typeface="Arial"/>
                <a:cs typeface="Arial"/>
              </a:rPr>
              <a:t>versions/architectures </a:t>
            </a:r>
            <a:r>
              <a:rPr sz="1700" b="1" spc="-145" dirty="0">
                <a:solidFill>
                  <a:srgbClr val="292929"/>
                </a:solidFill>
                <a:latin typeface="Arial"/>
                <a:cs typeface="Arial"/>
              </a:rPr>
              <a:t>(FT)</a:t>
            </a:r>
            <a:r>
              <a:rPr sz="1700" b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700" b="1" spc="-12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700" b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700" b="1" spc="-125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1700" b="1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700" b="1" spc="-195" dirty="0">
                <a:solidFill>
                  <a:srgbClr val="292929"/>
                </a:solidFill>
                <a:latin typeface="Arial"/>
                <a:cs typeface="Arial"/>
              </a:rPr>
              <a:t>masses</a:t>
            </a:r>
            <a:r>
              <a:rPr sz="1700" b="1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700" b="1" dirty="0">
                <a:solidFill>
                  <a:srgbClr val="292929"/>
                </a:solidFill>
                <a:latin typeface="Arial"/>
                <a:cs typeface="Arial"/>
              </a:rPr>
              <a:t>(&lt;5000kg)</a:t>
            </a:r>
            <a:r>
              <a:rPr sz="1700" b="1" spc="-1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17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697865" algn="l"/>
              </a:tabLst>
            </a:pPr>
            <a:r>
              <a:rPr sz="17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know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demanded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potential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customers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associated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risks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35"/>
              </a:lnSpc>
            </a:pPr>
            <a:fld id="{81D60167-4931-47E6-BA6A-407CBD079E47}" type="slidenum">
              <a:rPr spc="20" dirty="0"/>
              <a:t>3</a:t>
            </a:fld>
            <a:endParaRPr spc="2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38735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5" dirty="0"/>
              <a:t>Executive</a:t>
            </a:r>
            <a:r>
              <a:rPr spc="-60" dirty="0"/>
              <a:t> </a:t>
            </a:r>
            <a:r>
              <a:rPr spc="-175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9564370" cy="1635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 MT"/>
              <a:buChar char="•"/>
              <a:tabLst>
                <a:tab pos="240665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b="1" dirty="0">
                <a:solidFill>
                  <a:srgbClr val="292929"/>
                </a:solidFill>
                <a:latin typeface="Arial"/>
                <a:cs typeface="Arial"/>
              </a:rPr>
              <a:t>F9</a:t>
            </a:r>
            <a:r>
              <a:rPr sz="2200" b="1" spc="-1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35" dirty="0">
                <a:solidFill>
                  <a:srgbClr val="292929"/>
                </a:solidFill>
                <a:latin typeface="Arial"/>
                <a:cs typeface="Arial"/>
              </a:rPr>
              <a:t>B5</a:t>
            </a:r>
            <a:r>
              <a:rPr sz="2200" b="1" spc="-1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292929"/>
                </a:solidFill>
                <a:latin typeface="Arial"/>
                <a:cs typeface="Arial"/>
              </a:rPr>
              <a:t>B1048.4</a:t>
            </a:r>
            <a:r>
              <a:rPr sz="2200" b="1" spc="-1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payload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b="1" spc="-10" dirty="0">
                <a:solidFill>
                  <a:srgbClr val="292929"/>
                </a:solidFill>
                <a:latin typeface="Arial"/>
                <a:cs typeface="Arial"/>
              </a:rPr>
              <a:t>15600kg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40"/>
              </a:spcBef>
            </a:pPr>
            <a:endParaRPr sz="2200">
              <a:latin typeface="Arial"/>
              <a:cs typeface="Arial"/>
            </a:endParaRPr>
          </a:p>
          <a:p>
            <a:pPr marL="12700" marR="627380">
              <a:lnSpc>
                <a:spcPts val="2400"/>
              </a:lnSpc>
              <a:tabLst>
                <a:tab pos="2110105" algn="l"/>
                <a:tab pos="5775325" algn="l"/>
                <a:tab pos="6226810" algn="l"/>
              </a:tabLst>
            </a:pPr>
            <a:r>
              <a:rPr sz="2100" i="1" spc="-50" dirty="0">
                <a:solidFill>
                  <a:srgbClr val="292929"/>
                </a:solidFill>
                <a:latin typeface="Arial"/>
                <a:cs typeface="Arial"/>
              </a:rPr>
              <a:t>%sql</a:t>
            </a:r>
            <a:r>
              <a:rPr sz="2100" i="1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spc="-100" dirty="0">
                <a:solidFill>
                  <a:srgbClr val="292929"/>
                </a:solidFill>
                <a:latin typeface="Arial"/>
                <a:cs typeface="Arial"/>
              </a:rPr>
              <a:t>select</a:t>
            </a:r>
            <a:r>
              <a:rPr sz="2100" i="1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spc="-95" dirty="0">
                <a:solidFill>
                  <a:srgbClr val="292929"/>
                </a:solidFill>
                <a:latin typeface="Arial"/>
                <a:cs typeface="Arial"/>
              </a:rPr>
              <a:t>Booster_Version,max(PAYLOAD_MASS</a:t>
            </a:r>
            <a:r>
              <a:rPr sz="2100" i="1" u="sng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	</a:t>
            </a:r>
            <a:r>
              <a:rPr sz="2100" i="1" spc="-250" dirty="0">
                <a:solidFill>
                  <a:srgbClr val="292929"/>
                </a:solidFill>
                <a:latin typeface="Arial"/>
                <a:cs typeface="Arial"/>
              </a:rPr>
              <a:t>KG_)</a:t>
            </a:r>
            <a:r>
              <a:rPr sz="2100" i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spc="-55" dirty="0">
                <a:solidFill>
                  <a:srgbClr val="292929"/>
                </a:solidFill>
                <a:latin typeface="Arial"/>
                <a:cs typeface="Arial"/>
              </a:rPr>
              <a:t>from</a:t>
            </a:r>
            <a:r>
              <a:rPr sz="2100" i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spc="-270" dirty="0">
                <a:solidFill>
                  <a:srgbClr val="292929"/>
                </a:solidFill>
                <a:latin typeface="Arial"/>
                <a:cs typeface="Arial"/>
              </a:rPr>
              <a:t>SPACEXTBL</a:t>
            </a:r>
            <a:r>
              <a:rPr sz="2100" i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spc="-100" dirty="0">
                <a:solidFill>
                  <a:srgbClr val="292929"/>
                </a:solidFill>
                <a:latin typeface="Arial"/>
                <a:cs typeface="Arial"/>
              </a:rPr>
              <a:t>where </a:t>
            </a:r>
            <a:r>
              <a:rPr sz="2100" i="1" spc="-55" dirty="0">
                <a:solidFill>
                  <a:srgbClr val="292929"/>
                </a:solidFill>
                <a:latin typeface="Arial"/>
                <a:cs typeface="Arial"/>
              </a:rPr>
              <a:t>PAYLOAD_MASS</a:t>
            </a:r>
            <a:r>
              <a:rPr sz="2100" i="1" u="sng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	</a:t>
            </a:r>
            <a:r>
              <a:rPr sz="2100" i="1" spc="-270" dirty="0">
                <a:solidFill>
                  <a:srgbClr val="292929"/>
                </a:solidFill>
                <a:latin typeface="Arial"/>
                <a:cs typeface="Arial"/>
              </a:rPr>
              <a:t>KG_</a:t>
            </a:r>
            <a:r>
              <a:rPr sz="2100" i="1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spc="110" dirty="0">
                <a:solidFill>
                  <a:srgbClr val="292929"/>
                </a:solidFill>
                <a:latin typeface="Arial"/>
                <a:cs typeface="Arial"/>
              </a:rPr>
              <a:t>=</a:t>
            </a:r>
            <a:r>
              <a:rPr sz="2100" i="1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spc="-105" dirty="0">
                <a:solidFill>
                  <a:srgbClr val="292929"/>
                </a:solidFill>
                <a:latin typeface="Arial"/>
                <a:cs typeface="Arial"/>
              </a:rPr>
              <a:t>(select</a:t>
            </a:r>
            <a:r>
              <a:rPr sz="2100" i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spc="-85" dirty="0">
                <a:solidFill>
                  <a:srgbClr val="292929"/>
                </a:solidFill>
                <a:latin typeface="Arial"/>
                <a:cs typeface="Arial"/>
              </a:rPr>
              <a:t>max(PAYLOAD_MASS</a:t>
            </a:r>
            <a:r>
              <a:rPr sz="2100" i="1" u="sng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	</a:t>
            </a:r>
            <a:r>
              <a:rPr sz="2100" i="1" spc="-250" dirty="0">
                <a:solidFill>
                  <a:srgbClr val="292929"/>
                </a:solidFill>
                <a:latin typeface="Arial"/>
                <a:cs typeface="Arial"/>
              </a:rPr>
              <a:t>KG_)</a:t>
            </a:r>
            <a:r>
              <a:rPr sz="2100" i="1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spc="-55" dirty="0">
                <a:solidFill>
                  <a:srgbClr val="292929"/>
                </a:solidFill>
                <a:latin typeface="Arial"/>
                <a:cs typeface="Arial"/>
              </a:rPr>
              <a:t>from</a:t>
            </a:r>
            <a:r>
              <a:rPr sz="2100" i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spc="-270" dirty="0">
                <a:solidFill>
                  <a:srgbClr val="292929"/>
                </a:solidFill>
                <a:latin typeface="Arial"/>
                <a:cs typeface="Arial"/>
              </a:rPr>
              <a:t>SPACEXTBL</a:t>
            </a:r>
            <a:r>
              <a:rPr sz="2100" i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spc="-50" dirty="0">
                <a:solidFill>
                  <a:srgbClr val="292929"/>
                </a:solidFill>
                <a:latin typeface="Arial"/>
                <a:cs typeface="Arial"/>
              </a:rPr>
              <a:t>)</a:t>
            </a:r>
            <a:endParaRPr sz="2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Boosters</a:t>
            </a:r>
            <a:r>
              <a:rPr spc="-150" dirty="0"/>
              <a:t> </a:t>
            </a:r>
            <a:r>
              <a:rPr spc="-80" dirty="0"/>
              <a:t>Carried</a:t>
            </a:r>
            <a:r>
              <a:rPr spc="-125" dirty="0"/>
              <a:t> </a:t>
            </a:r>
            <a:r>
              <a:rPr spc="-130" dirty="0"/>
              <a:t>Maximum</a:t>
            </a:r>
            <a:r>
              <a:rPr spc="-114" dirty="0"/>
              <a:t> </a:t>
            </a:r>
            <a:r>
              <a:rPr spc="-120" dirty="0"/>
              <a:t>Payload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7250" y="3727830"/>
            <a:ext cx="5238750" cy="731519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54075" y="3724655"/>
          <a:ext cx="5239385" cy="7308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5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4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Booster_Version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  <a:tabLst>
                          <a:tab pos="2333625" algn="l"/>
                        </a:tabLst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max(PAYLOAD_MASS</a:t>
                      </a:r>
                      <a:r>
                        <a:rPr sz="1800" b="1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	</a:t>
                      </a:r>
                      <a:r>
                        <a:rPr sz="1800" b="1" spc="-20" dirty="0">
                          <a:latin typeface="Calibri"/>
                          <a:cs typeface="Calibri"/>
                        </a:rPr>
                        <a:t>KG_)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B1048.4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15600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30</a:t>
            </a:fld>
            <a:endParaRPr spc="4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9521190" cy="2001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1082040" indent="-228600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landing_outcomes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55"/>
              </a:spcBef>
            </a:pPr>
            <a:endParaRPr sz="2200">
              <a:latin typeface="Microsoft Sans Serif"/>
              <a:cs typeface="Microsoft Sans Serif"/>
            </a:endParaRPr>
          </a:p>
          <a:p>
            <a:pPr marL="12700" marR="5080">
              <a:lnSpc>
                <a:spcPts val="2400"/>
              </a:lnSpc>
              <a:spcBef>
                <a:spcPts val="5"/>
              </a:spcBef>
            </a:pPr>
            <a:r>
              <a:rPr sz="2100" i="1" spc="-50" dirty="0">
                <a:solidFill>
                  <a:srgbClr val="292929"/>
                </a:solidFill>
                <a:latin typeface="Arial"/>
                <a:cs typeface="Arial"/>
              </a:rPr>
              <a:t>%sql</a:t>
            </a:r>
            <a:r>
              <a:rPr sz="2100" i="1" spc="-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spc="-100" dirty="0">
                <a:solidFill>
                  <a:srgbClr val="292929"/>
                </a:solidFill>
                <a:latin typeface="Arial"/>
                <a:cs typeface="Arial"/>
              </a:rPr>
              <a:t>select</a:t>
            </a:r>
            <a:r>
              <a:rPr sz="2100" i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spc="-100" dirty="0">
                <a:solidFill>
                  <a:srgbClr val="292929"/>
                </a:solidFill>
                <a:latin typeface="Arial"/>
                <a:cs typeface="Arial"/>
              </a:rPr>
              <a:t>substr(Date,</a:t>
            </a:r>
            <a:r>
              <a:rPr sz="2100" i="1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spc="-25" dirty="0">
                <a:solidFill>
                  <a:srgbClr val="292929"/>
                </a:solidFill>
                <a:latin typeface="Arial"/>
                <a:cs typeface="Arial"/>
              </a:rPr>
              <a:t>6,2)</a:t>
            </a:r>
            <a:r>
              <a:rPr sz="2100" i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spc="-185" dirty="0">
                <a:solidFill>
                  <a:srgbClr val="292929"/>
                </a:solidFill>
                <a:latin typeface="Arial"/>
                <a:cs typeface="Arial"/>
              </a:rPr>
              <a:t>as</a:t>
            </a:r>
            <a:r>
              <a:rPr sz="2100" i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spc="-65" dirty="0">
                <a:solidFill>
                  <a:srgbClr val="292929"/>
                </a:solidFill>
                <a:latin typeface="Arial"/>
                <a:cs typeface="Arial"/>
              </a:rPr>
              <a:t>Month</a:t>
            </a:r>
            <a:r>
              <a:rPr sz="2100" i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spc="-114" dirty="0">
                <a:solidFill>
                  <a:srgbClr val="292929"/>
                </a:solidFill>
                <a:latin typeface="Arial"/>
                <a:cs typeface="Arial"/>
              </a:rPr>
              <a:t>,Booster_Version,</a:t>
            </a:r>
            <a:r>
              <a:rPr sz="2100" i="1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spc="-135" dirty="0">
                <a:solidFill>
                  <a:srgbClr val="292929"/>
                </a:solidFill>
                <a:latin typeface="Arial"/>
                <a:cs typeface="Arial"/>
              </a:rPr>
              <a:t>Launch_Site</a:t>
            </a:r>
            <a:r>
              <a:rPr sz="2100" i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spc="-55" dirty="0">
                <a:solidFill>
                  <a:srgbClr val="292929"/>
                </a:solidFill>
                <a:latin typeface="Arial"/>
                <a:cs typeface="Arial"/>
              </a:rPr>
              <a:t>from</a:t>
            </a:r>
            <a:r>
              <a:rPr sz="2100" i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spc="-280" dirty="0">
                <a:solidFill>
                  <a:srgbClr val="292929"/>
                </a:solidFill>
                <a:latin typeface="Arial"/>
                <a:cs typeface="Arial"/>
              </a:rPr>
              <a:t>SPACEXTBL </a:t>
            </a:r>
            <a:r>
              <a:rPr sz="2100" i="1" spc="-105" dirty="0">
                <a:solidFill>
                  <a:srgbClr val="292929"/>
                </a:solidFill>
                <a:latin typeface="Arial"/>
                <a:cs typeface="Arial"/>
              </a:rPr>
              <a:t>where</a:t>
            </a:r>
            <a:r>
              <a:rPr sz="2100" i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spc="-110" dirty="0">
                <a:solidFill>
                  <a:srgbClr val="292929"/>
                </a:solidFill>
                <a:latin typeface="Arial"/>
                <a:cs typeface="Arial"/>
              </a:rPr>
              <a:t>Landing_Outcome</a:t>
            </a:r>
            <a:r>
              <a:rPr sz="2100" i="1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spc="110" dirty="0">
                <a:solidFill>
                  <a:srgbClr val="292929"/>
                </a:solidFill>
                <a:latin typeface="Arial"/>
                <a:cs typeface="Arial"/>
              </a:rPr>
              <a:t>=</a:t>
            </a:r>
            <a:r>
              <a:rPr sz="2100" i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spc="-85" dirty="0">
                <a:solidFill>
                  <a:srgbClr val="292929"/>
                </a:solidFill>
                <a:latin typeface="Arial"/>
                <a:cs typeface="Arial"/>
              </a:rPr>
              <a:t>'Failure</a:t>
            </a:r>
            <a:r>
              <a:rPr sz="2100" i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spc="-90" dirty="0">
                <a:solidFill>
                  <a:srgbClr val="292929"/>
                </a:solidFill>
                <a:latin typeface="Arial"/>
                <a:cs typeface="Arial"/>
              </a:rPr>
              <a:t>(drone</a:t>
            </a:r>
            <a:r>
              <a:rPr sz="2100" i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spc="-75" dirty="0">
                <a:solidFill>
                  <a:srgbClr val="292929"/>
                </a:solidFill>
                <a:latin typeface="Arial"/>
                <a:cs typeface="Arial"/>
              </a:rPr>
              <a:t>ship)'</a:t>
            </a:r>
            <a:r>
              <a:rPr sz="2100" i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spc="-8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100" i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spc="-10" dirty="0">
                <a:solidFill>
                  <a:srgbClr val="292929"/>
                </a:solidFill>
                <a:latin typeface="Arial"/>
                <a:cs typeface="Arial"/>
              </a:rPr>
              <a:t>substr(Date,0,5)='2015'</a:t>
            </a:r>
            <a:endParaRPr sz="2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44684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65" dirty="0"/>
              <a:t>2015</a:t>
            </a:r>
            <a:r>
              <a:rPr spc="25" dirty="0"/>
              <a:t> </a:t>
            </a:r>
            <a:r>
              <a:rPr spc="-130" dirty="0"/>
              <a:t>Launch</a:t>
            </a:r>
            <a:r>
              <a:rPr spc="20" dirty="0"/>
              <a:t> </a:t>
            </a:r>
            <a:r>
              <a:rPr spc="-160" dirty="0"/>
              <a:t>Records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0988" y="4005960"/>
            <a:ext cx="5145024" cy="1097280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47813" y="4002785"/>
          <a:ext cx="5144769" cy="10966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5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5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Month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Booster_Version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Launch_Site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v1.1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B1012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LC-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04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v1.1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B1015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LC-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31</a:t>
            </a:fld>
            <a:endParaRPr spc="4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283220"/>
            <a:ext cx="9841230" cy="1323975"/>
          </a:xfrm>
          <a:prstGeom prst="rect">
            <a:avLst/>
          </a:prstGeom>
        </p:spPr>
        <p:txBody>
          <a:bodyPr vert="horz" wrap="square" lIns="0" tIns="18351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445"/>
              </a:spcBef>
              <a:buClr>
                <a:srgbClr val="292929"/>
              </a:buClr>
              <a:buFont typeface="Arial MT"/>
              <a:buChar char="•"/>
              <a:tabLst>
                <a:tab pos="240665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Ranking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06-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04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03-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20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ts val="2460"/>
              </a:lnSpc>
              <a:spcBef>
                <a:spcPts val="1315"/>
              </a:spcBef>
            </a:pPr>
            <a:r>
              <a:rPr sz="2100" i="1" spc="-50" dirty="0">
                <a:solidFill>
                  <a:srgbClr val="292929"/>
                </a:solidFill>
                <a:latin typeface="Arial"/>
                <a:cs typeface="Arial"/>
              </a:rPr>
              <a:t>%sql</a:t>
            </a:r>
            <a:r>
              <a:rPr sz="2100" i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spc="-100" dirty="0">
                <a:solidFill>
                  <a:srgbClr val="292929"/>
                </a:solidFill>
                <a:latin typeface="Arial"/>
                <a:cs typeface="Arial"/>
              </a:rPr>
              <a:t>select</a:t>
            </a:r>
            <a:r>
              <a:rPr sz="2100" i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spc="-114" dirty="0">
                <a:solidFill>
                  <a:srgbClr val="292929"/>
                </a:solidFill>
                <a:latin typeface="Arial"/>
                <a:cs typeface="Arial"/>
              </a:rPr>
              <a:t>Landing_Outcome,count(Landing_Outcome)</a:t>
            </a:r>
            <a:r>
              <a:rPr sz="2100" i="1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spc="-185" dirty="0">
                <a:solidFill>
                  <a:srgbClr val="292929"/>
                </a:solidFill>
                <a:latin typeface="Arial"/>
                <a:cs typeface="Arial"/>
              </a:rPr>
              <a:t>as</a:t>
            </a:r>
            <a:r>
              <a:rPr sz="2100" i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dirty="0">
                <a:solidFill>
                  <a:srgbClr val="292929"/>
                </a:solidFill>
                <a:latin typeface="Arial"/>
                <a:cs typeface="Arial"/>
              </a:rPr>
              <a:t>n</a:t>
            </a:r>
            <a:r>
              <a:rPr sz="2100" i="1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spc="-55" dirty="0">
                <a:solidFill>
                  <a:srgbClr val="292929"/>
                </a:solidFill>
                <a:latin typeface="Arial"/>
                <a:cs typeface="Arial"/>
              </a:rPr>
              <a:t>from</a:t>
            </a:r>
            <a:r>
              <a:rPr sz="2100" i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spc="-270" dirty="0">
                <a:solidFill>
                  <a:srgbClr val="292929"/>
                </a:solidFill>
                <a:latin typeface="Arial"/>
                <a:cs typeface="Arial"/>
              </a:rPr>
              <a:t>SPACEXTBL</a:t>
            </a:r>
            <a:r>
              <a:rPr sz="2100" i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spc="-105" dirty="0">
                <a:solidFill>
                  <a:srgbClr val="292929"/>
                </a:solidFill>
                <a:latin typeface="Arial"/>
                <a:cs typeface="Arial"/>
              </a:rPr>
              <a:t>where</a:t>
            </a:r>
            <a:r>
              <a:rPr sz="2100" i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spc="-20" dirty="0">
                <a:solidFill>
                  <a:srgbClr val="292929"/>
                </a:solidFill>
                <a:latin typeface="Arial"/>
                <a:cs typeface="Arial"/>
              </a:rPr>
              <a:t>Date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ts val="2460"/>
              </a:lnSpc>
              <a:tabLst>
                <a:tab pos="4712970" algn="l"/>
              </a:tabLst>
            </a:pPr>
            <a:r>
              <a:rPr sz="2100" i="1" spc="-100" dirty="0">
                <a:solidFill>
                  <a:srgbClr val="292929"/>
                </a:solidFill>
                <a:latin typeface="Arial"/>
                <a:cs typeface="Arial"/>
              </a:rPr>
              <a:t>between</a:t>
            </a:r>
            <a:r>
              <a:rPr sz="2100" i="1" spc="1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dirty="0">
                <a:solidFill>
                  <a:srgbClr val="292929"/>
                </a:solidFill>
                <a:latin typeface="Arial"/>
                <a:cs typeface="Arial"/>
              </a:rPr>
              <a:t>'2010-06-04'</a:t>
            </a:r>
            <a:r>
              <a:rPr sz="2100" i="1" spc="1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spc="-9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100" i="1" spc="1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dirty="0">
                <a:solidFill>
                  <a:srgbClr val="292929"/>
                </a:solidFill>
                <a:latin typeface="Arial"/>
                <a:cs typeface="Arial"/>
              </a:rPr>
              <a:t>'2017-03-</a:t>
            </a:r>
            <a:r>
              <a:rPr sz="2100" i="1" spc="-25" dirty="0">
                <a:solidFill>
                  <a:srgbClr val="292929"/>
                </a:solidFill>
                <a:latin typeface="Arial"/>
                <a:cs typeface="Arial"/>
              </a:rPr>
              <a:t>20'</a:t>
            </a:r>
            <a:r>
              <a:rPr sz="2100" i="1" dirty="0">
                <a:solidFill>
                  <a:srgbClr val="292929"/>
                </a:solidFill>
                <a:latin typeface="Arial"/>
                <a:cs typeface="Arial"/>
              </a:rPr>
              <a:t>	</a:t>
            </a:r>
            <a:r>
              <a:rPr sz="2100" i="1" spc="-40" dirty="0">
                <a:solidFill>
                  <a:srgbClr val="292929"/>
                </a:solidFill>
                <a:latin typeface="Arial"/>
                <a:cs typeface="Arial"/>
              </a:rPr>
              <a:t>group</a:t>
            </a:r>
            <a:r>
              <a:rPr sz="2100" i="1" spc="-1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spc="-50" dirty="0">
                <a:solidFill>
                  <a:srgbClr val="292929"/>
                </a:solidFill>
                <a:latin typeface="Arial"/>
                <a:cs typeface="Arial"/>
              </a:rPr>
              <a:t>by</a:t>
            </a:r>
            <a:r>
              <a:rPr sz="2100" i="1" spc="-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spc="-114" dirty="0">
                <a:solidFill>
                  <a:srgbClr val="292929"/>
                </a:solidFill>
                <a:latin typeface="Arial"/>
                <a:cs typeface="Arial"/>
              </a:rPr>
              <a:t>Landing_Outcome</a:t>
            </a:r>
            <a:r>
              <a:rPr sz="2100" i="1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spc="-50" dirty="0">
                <a:solidFill>
                  <a:srgbClr val="292929"/>
                </a:solidFill>
                <a:latin typeface="Arial"/>
                <a:cs typeface="Arial"/>
              </a:rPr>
              <a:t>order</a:t>
            </a:r>
            <a:r>
              <a:rPr sz="2100" i="1" spc="-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spc="-30" dirty="0">
                <a:solidFill>
                  <a:srgbClr val="292929"/>
                </a:solidFill>
                <a:latin typeface="Arial"/>
                <a:cs typeface="Arial"/>
              </a:rPr>
              <a:t>by</a:t>
            </a:r>
            <a:r>
              <a:rPr sz="2100" i="1" spc="-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dirty="0">
                <a:solidFill>
                  <a:srgbClr val="292929"/>
                </a:solidFill>
                <a:latin typeface="Arial"/>
                <a:cs typeface="Arial"/>
              </a:rPr>
              <a:t>n</a:t>
            </a:r>
            <a:r>
              <a:rPr sz="2100" i="1" spc="-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00" i="1" spc="-20" dirty="0">
                <a:solidFill>
                  <a:srgbClr val="292929"/>
                </a:solidFill>
                <a:latin typeface="Arial"/>
                <a:cs typeface="Arial"/>
              </a:rPr>
              <a:t>desc</a:t>
            </a:r>
            <a:endParaRPr sz="2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566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75" dirty="0"/>
              <a:t>Rank</a:t>
            </a:r>
            <a:r>
              <a:rPr sz="2800" spc="-15" dirty="0"/>
              <a:t> </a:t>
            </a:r>
            <a:r>
              <a:rPr sz="2800" spc="-35" dirty="0"/>
              <a:t>Landing</a:t>
            </a:r>
            <a:r>
              <a:rPr sz="2800" spc="-60" dirty="0"/>
              <a:t> </a:t>
            </a:r>
            <a:r>
              <a:rPr sz="2800" spc="-95" dirty="0"/>
              <a:t>Outcomes</a:t>
            </a:r>
            <a:r>
              <a:rPr sz="2800" spc="-45" dirty="0"/>
              <a:t> </a:t>
            </a:r>
            <a:r>
              <a:rPr sz="2800" spc="-80" dirty="0"/>
              <a:t>Between</a:t>
            </a:r>
            <a:r>
              <a:rPr sz="2800" spc="-60" dirty="0"/>
              <a:t> </a:t>
            </a:r>
            <a:r>
              <a:rPr sz="2800" spc="100" dirty="0"/>
              <a:t>2010-</a:t>
            </a:r>
            <a:r>
              <a:rPr sz="2800" spc="80" dirty="0"/>
              <a:t>06-</a:t>
            </a:r>
            <a:r>
              <a:rPr sz="2800" spc="125" dirty="0"/>
              <a:t>04</a:t>
            </a:r>
            <a:r>
              <a:rPr sz="2800" spc="-70" dirty="0"/>
              <a:t> </a:t>
            </a:r>
            <a:r>
              <a:rPr sz="2800" dirty="0"/>
              <a:t>and</a:t>
            </a:r>
            <a:r>
              <a:rPr sz="2800" spc="-50" dirty="0"/>
              <a:t> </a:t>
            </a:r>
            <a:r>
              <a:rPr sz="2800" spc="100" dirty="0"/>
              <a:t>2017-</a:t>
            </a:r>
            <a:r>
              <a:rPr sz="2800" spc="80" dirty="0"/>
              <a:t>03-</a:t>
            </a:r>
            <a:r>
              <a:rPr sz="2800" spc="100" dirty="0"/>
              <a:t>20</a:t>
            </a:r>
            <a:endParaRPr sz="2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6386" y="2733738"/>
            <a:ext cx="3429000" cy="3291840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03211" y="2730500"/>
          <a:ext cx="3429000" cy="32899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9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Landing_Outcome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50" dirty="0">
                          <a:latin typeface="Calibri"/>
                          <a:cs typeface="Calibri"/>
                        </a:rPr>
                        <a:t>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attempt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-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(ground</a:t>
                      </a:r>
                      <a:r>
                        <a:rPr sz="18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pad)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Controlled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(ocean)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Uncontrolled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(ocean)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(parachute)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Precluded</a:t>
                      </a:r>
                      <a:r>
                        <a:rPr sz="18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-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32</a:t>
            </a:fld>
            <a:endParaRPr spc="4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66" y="2529700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303" y="0"/>
                </a:moveTo>
                <a:lnTo>
                  <a:pt x="0" y="0"/>
                </a:lnTo>
                <a:lnTo>
                  <a:pt x="0" y="369328"/>
                </a:lnTo>
                <a:lnTo>
                  <a:pt x="1058303" y="369328"/>
                </a:lnTo>
                <a:lnTo>
                  <a:pt x="1058303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9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2961640" cy="3733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11430" indent="-228600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are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shown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located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near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coastline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Florida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California</a:t>
            </a:r>
            <a:endParaRPr sz="2200">
              <a:latin typeface="Microsoft Sans Serif"/>
              <a:cs typeface="Microsoft Sans Serif"/>
            </a:endParaRPr>
          </a:p>
          <a:p>
            <a:pPr marL="241300" marR="413384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alternative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windows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within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USA.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ts val="2630"/>
              </a:lnSpc>
              <a:spcBef>
                <a:spcPts val="150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Headquarters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located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Houston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Launch</a:t>
            </a:r>
            <a:r>
              <a:rPr spc="-120" dirty="0"/>
              <a:t> </a:t>
            </a:r>
            <a:r>
              <a:rPr spc="-90" dirty="0"/>
              <a:t>Sites</a:t>
            </a:r>
            <a:r>
              <a:rPr spc="-135" dirty="0"/>
              <a:t> </a:t>
            </a:r>
            <a:r>
              <a:rPr spc="-85" dirty="0"/>
              <a:t>Locations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56836" y="1658175"/>
            <a:ext cx="7539863" cy="451878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34</a:t>
            </a:fld>
            <a:endParaRPr spc="4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5343" y="1441450"/>
            <a:ext cx="10350500" cy="1482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5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</a:tabLst>
            </a:pP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nearby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Florida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shown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number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(green)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(red)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endParaRPr sz="2000">
              <a:latin typeface="Microsoft Sans Serif"/>
              <a:cs typeface="Microsoft Sans Serif"/>
            </a:endParaRPr>
          </a:p>
          <a:p>
            <a:pPr marL="697865" lvl="1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</a:tabLst>
            </a:pPr>
            <a:r>
              <a:rPr sz="16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6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endParaRPr sz="1600">
              <a:latin typeface="Microsoft Sans Serif"/>
              <a:cs typeface="Microsoft Sans Serif"/>
            </a:endParaRPr>
          </a:p>
          <a:p>
            <a:pPr marL="697865" lvl="1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</a:tabLst>
            </a:pPr>
            <a:r>
              <a:rPr sz="16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SLC-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40</a:t>
            </a: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wors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44156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0" dirty="0"/>
              <a:t>Success/Failed</a:t>
            </a:r>
            <a:r>
              <a:rPr spc="15" dirty="0"/>
              <a:t> </a:t>
            </a:r>
            <a:r>
              <a:rPr spc="-125" dirty="0"/>
              <a:t>launches</a:t>
            </a:r>
            <a:r>
              <a:rPr dirty="0"/>
              <a:t> for</a:t>
            </a:r>
            <a:r>
              <a:rPr spc="-15" dirty="0"/>
              <a:t> </a:t>
            </a:r>
            <a:r>
              <a:rPr spc="-150" dirty="0"/>
              <a:t>each</a:t>
            </a:r>
            <a:r>
              <a:rPr spc="-15" dirty="0"/>
              <a:t> </a:t>
            </a:r>
            <a:r>
              <a:rPr spc="-20" dirty="0"/>
              <a:t>site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11200" y="2295575"/>
            <a:ext cx="11341100" cy="4131945"/>
            <a:chOff x="511200" y="2295575"/>
            <a:chExt cx="11341100" cy="41319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1200" y="3123819"/>
              <a:ext cx="5516626" cy="33033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28993" y="2295575"/>
              <a:ext cx="5423154" cy="330339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245862" y="4220336"/>
              <a:ext cx="3136265" cy="569595"/>
            </a:xfrm>
            <a:custGeom>
              <a:avLst/>
              <a:gdLst/>
              <a:ahLst/>
              <a:cxnLst/>
              <a:rect l="l" t="t" r="r" b="b"/>
              <a:pathLst>
                <a:path w="3136265" h="569595">
                  <a:moveTo>
                    <a:pt x="3049201" y="28289"/>
                  </a:moveTo>
                  <a:lnTo>
                    <a:pt x="0" y="541019"/>
                  </a:lnTo>
                  <a:lnTo>
                    <a:pt x="4825" y="569213"/>
                  </a:lnTo>
                  <a:lnTo>
                    <a:pt x="3053941" y="56477"/>
                  </a:lnTo>
                  <a:lnTo>
                    <a:pt x="3049201" y="28289"/>
                  </a:lnTo>
                  <a:close/>
                </a:path>
                <a:path w="3136265" h="569595">
                  <a:moveTo>
                    <a:pt x="3129084" y="25907"/>
                  </a:moveTo>
                  <a:lnTo>
                    <a:pt x="3063366" y="25907"/>
                  </a:lnTo>
                  <a:lnTo>
                    <a:pt x="3068066" y="54101"/>
                  </a:lnTo>
                  <a:lnTo>
                    <a:pt x="3053941" y="56477"/>
                  </a:lnTo>
                  <a:lnTo>
                    <a:pt x="3058667" y="84581"/>
                  </a:lnTo>
                  <a:lnTo>
                    <a:pt x="3136138" y="28067"/>
                  </a:lnTo>
                  <a:lnTo>
                    <a:pt x="3129084" y="25907"/>
                  </a:lnTo>
                  <a:close/>
                </a:path>
                <a:path w="3136265" h="569595">
                  <a:moveTo>
                    <a:pt x="3063366" y="25907"/>
                  </a:moveTo>
                  <a:lnTo>
                    <a:pt x="3049201" y="28289"/>
                  </a:lnTo>
                  <a:lnTo>
                    <a:pt x="3053941" y="56477"/>
                  </a:lnTo>
                  <a:lnTo>
                    <a:pt x="3068066" y="54101"/>
                  </a:lnTo>
                  <a:lnTo>
                    <a:pt x="3063366" y="25907"/>
                  </a:lnTo>
                  <a:close/>
                </a:path>
                <a:path w="3136265" h="569595">
                  <a:moveTo>
                    <a:pt x="3044443" y="0"/>
                  </a:moveTo>
                  <a:lnTo>
                    <a:pt x="3049201" y="28289"/>
                  </a:lnTo>
                  <a:lnTo>
                    <a:pt x="3063366" y="25907"/>
                  </a:lnTo>
                  <a:lnTo>
                    <a:pt x="3129084" y="25907"/>
                  </a:lnTo>
                  <a:lnTo>
                    <a:pt x="304444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35</a:t>
            </a:fld>
            <a:endParaRPr spc="4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36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1515" y="1410716"/>
            <a:ext cx="3405504" cy="509206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marR="324485" indent="-228600">
              <a:lnSpc>
                <a:spcPts val="2380"/>
              </a:lnSpc>
              <a:spcBef>
                <a:spcPts val="39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shown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selected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nearest: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130"/>
              </a:spcBef>
              <a:buFont typeface="Arial MT"/>
              <a:buChar char="•"/>
              <a:tabLst>
                <a:tab pos="697865" algn="l"/>
              </a:tabLst>
            </a:pP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Railway</a:t>
            </a:r>
            <a:endParaRPr sz="20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697865" algn="l"/>
              </a:tabLst>
            </a:pP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Coastline</a:t>
            </a:r>
            <a:endParaRPr sz="20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697865" algn="l"/>
              </a:tabLst>
            </a:pP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City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(Cape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Canaveral)</a:t>
            </a:r>
            <a:endParaRPr sz="2000">
              <a:latin typeface="Microsoft Sans Serif"/>
              <a:cs typeface="Microsoft Sans Serif"/>
            </a:endParaRPr>
          </a:p>
          <a:p>
            <a:pPr marL="241300" marR="176530" indent="-228600">
              <a:lnSpc>
                <a:spcPts val="2380"/>
              </a:lnSpc>
              <a:spcBef>
                <a:spcPts val="141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within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1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km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railways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because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aspects.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ts val="2380"/>
              </a:lnSpc>
              <a:spcBef>
                <a:spcPts val="139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safety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considerations,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(~1.2km)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far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enough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cities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(~20km).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0" dirty="0"/>
              <a:t>Distances</a:t>
            </a:r>
            <a:r>
              <a:rPr spc="-70" dirty="0"/>
              <a:t> </a:t>
            </a:r>
            <a:r>
              <a:rPr spc="-50" dirty="0"/>
              <a:t>between</a:t>
            </a:r>
            <a:r>
              <a:rPr dirty="0"/>
              <a:t> </a:t>
            </a:r>
            <a:r>
              <a:rPr spc="-270" dirty="0"/>
              <a:t>a</a:t>
            </a:r>
            <a:r>
              <a:rPr spc="20" dirty="0"/>
              <a:t> </a:t>
            </a:r>
            <a:r>
              <a:rPr spc="-85" dirty="0"/>
              <a:t>launch</a:t>
            </a:r>
            <a:r>
              <a:rPr spc="-15" dirty="0"/>
              <a:t> </a:t>
            </a:r>
            <a:r>
              <a:rPr dirty="0"/>
              <a:t>site</a:t>
            </a:r>
            <a:r>
              <a:rPr spc="-25" dirty="0"/>
              <a:t> </a:t>
            </a:r>
            <a:r>
              <a:rPr spc="65" dirty="0"/>
              <a:t>to</a:t>
            </a:r>
            <a:r>
              <a:rPr spc="-30" dirty="0"/>
              <a:t> </a:t>
            </a:r>
            <a:r>
              <a:rPr dirty="0"/>
              <a:t>its</a:t>
            </a:r>
            <a:r>
              <a:rPr spc="-25" dirty="0"/>
              <a:t> </a:t>
            </a:r>
            <a:r>
              <a:rPr spc="-20" dirty="0"/>
              <a:t>proximities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99585" y="1306004"/>
            <a:ext cx="8043544" cy="525564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66" y="2529700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303" y="0"/>
                </a:moveTo>
                <a:lnTo>
                  <a:pt x="0" y="0"/>
                </a:lnTo>
                <a:lnTo>
                  <a:pt x="0" y="369328"/>
                </a:lnTo>
                <a:lnTo>
                  <a:pt x="1058303" y="369328"/>
                </a:lnTo>
                <a:lnTo>
                  <a:pt x="1058303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9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62306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Total</a:t>
            </a:r>
            <a:r>
              <a:rPr spc="-90" dirty="0"/>
              <a:t> </a:t>
            </a:r>
            <a:r>
              <a:rPr spc="-260" dirty="0"/>
              <a:t>Success</a:t>
            </a:r>
            <a:r>
              <a:rPr spc="10" dirty="0"/>
              <a:t> </a:t>
            </a:r>
            <a:r>
              <a:rPr spc="-155" dirty="0"/>
              <a:t>Launches</a:t>
            </a:r>
            <a:r>
              <a:rPr spc="-20" dirty="0"/>
              <a:t> </a:t>
            </a:r>
            <a:r>
              <a:rPr dirty="0"/>
              <a:t>by</a:t>
            </a:r>
            <a:r>
              <a:rPr spc="-45" dirty="0"/>
              <a:t> </a:t>
            </a:r>
            <a:r>
              <a:rPr spc="-75" dirty="0"/>
              <a:t>Site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3969" y="1830247"/>
            <a:ext cx="7688960" cy="419531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63269" y="1356486"/>
            <a:ext cx="10761345" cy="4993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“KSC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39A”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overall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685"/>
              </a:spcBef>
            </a:pPr>
            <a:endParaRPr sz="2200">
              <a:latin typeface="Microsoft Sans Serif"/>
              <a:cs typeface="Microsoft Sans Serif"/>
            </a:endParaRPr>
          </a:p>
          <a:p>
            <a:pPr marL="8258175">
              <a:lnSpc>
                <a:spcPct val="100000"/>
              </a:lnSpc>
            </a:pPr>
            <a:r>
              <a:rPr sz="2000" b="1" spc="-70" dirty="0">
                <a:solidFill>
                  <a:srgbClr val="FF0000"/>
                </a:solidFill>
                <a:latin typeface="Arial"/>
                <a:cs typeface="Arial"/>
              </a:rPr>
              <a:t>Disclaimer</a:t>
            </a:r>
            <a:r>
              <a:rPr sz="2000" b="1" spc="-70" dirty="0">
                <a:solidFill>
                  <a:srgbClr val="292929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 marL="8258175" marR="5080">
              <a:lnSpc>
                <a:spcPct val="100000"/>
              </a:lnSpc>
              <a:spcBef>
                <a:spcPts val="1390"/>
              </a:spcBef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does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not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represent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individual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not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normalized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number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2000">
              <a:latin typeface="Microsoft Sans Serif"/>
              <a:cs typeface="Microsoft Sans Serif"/>
            </a:endParaRPr>
          </a:p>
          <a:p>
            <a:pPr marL="8258175">
              <a:lnSpc>
                <a:spcPct val="100000"/>
              </a:lnSpc>
              <a:spcBef>
                <a:spcPts val="1410"/>
              </a:spcBef>
            </a:pPr>
            <a:r>
              <a:rPr sz="20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next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slide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endParaRPr sz="2000">
              <a:latin typeface="Microsoft Sans Serif"/>
              <a:cs typeface="Microsoft Sans Serif"/>
            </a:endParaRPr>
          </a:p>
          <a:p>
            <a:pPr marL="8258175">
              <a:lnSpc>
                <a:spcPct val="100000"/>
              </a:lnSpc>
            </a:pP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clarification.</a:t>
            </a:r>
            <a:endParaRPr sz="2000">
              <a:latin typeface="Microsoft Sans Serif"/>
              <a:cs typeface="Microsoft Sans Serif"/>
            </a:endParaRPr>
          </a:p>
          <a:p>
            <a:pPr marR="349250" algn="r">
              <a:lnSpc>
                <a:spcPct val="100000"/>
              </a:lnSpc>
              <a:spcBef>
                <a:spcPts val="218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38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2406" y="6116423"/>
            <a:ext cx="244475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5"/>
              </a:lnSpc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39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64731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0" dirty="0"/>
              <a:t>Sites</a:t>
            </a:r>
            <a:r>
              <a:rPr spc="-5" dirty="0"/>
              <a:t> </a:t>
            </a:r>
            <a:r>
              <a:rPr dirty="0"/>
              <a:t>with</a:t>
            </a:r>
            <a:r>
              <a:rPr spc="-5" dirty="0"/>
              <a:t> </a:t>
            </a:r>
            <a:r>
              <a:rPr dirty="0"/>
              <a:t>the</a:t>
            </a:r>
            <a:r>
              <a:rPr spc="-10" dirty="0"/>
              <a:t> </a:t>
            </a:r>
            <a:r>
              <a:rPr dirty="0"/>
              <a:t>best </a:t>
            </a:r>
            <a:r>
              <a:rPr spc="-270" dirty="0"/>
              <a:t>Success</a:t>
            </a:r>
            <a:r>
              <a:rPr spc="25" dirty="0"/>
              <a:t> </a:t>
            </a:r>
            <a:r>
              <a:rPr spc="-155" dirty="0"/>
              <a:t>Rate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013" y="2355292"/>
            <a:ext cx="5933440" cy="43831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05548" y="4091001"/>
            <a:ext cx="5167503" cy="264744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13003" y="1565910"/>
            <a:ext cx="10760710" cy="2372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“KSC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39A”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overall,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also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~77%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110"/>
              </a:spcBef>
            </a:pPr>
            <a:endParaRPr sz="2200">
              <a:latin typeface="Microsoft Sans Serif"/>
              <a:cs typeface="Microsoft Sans Serif"/>
            </a:endParaRPr>
          </a:p>
          <a:p>
            <a:pPr marL="6155690" marR="5080">
              <a:lnSpc>
                <a:spcPct val="100000"/>
              </a:lnSpc>
            </a:pPr>
            <a:r>
              <a:rPr sz="20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“CCAFS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20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40”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lowest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overall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successes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due to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low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attempts,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very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(though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statistically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significant).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Introduction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35"/>
              </a:lnSpc>
            </a:pPr>
            <a:fld id="{81D60167-4931-47E6-BA6A-407CBD079E47}" type="slidenum">
              <a:rPr spc="20" dirty="0"/>
              <a:t>4</a:t>
            </a:fld>
            <a:endParaRPr spc="20" dirty="0"/>
          </a:p>
        </p:txBody>
      </p:sp>
      <p:sp>
        <p:nvSpPr>
          <p:cNvPr id="3" name="object 3"/>
          <p:cNvSpPr txBox="1"/>
          <p:nvPr/>
        </p:nvSpPr>
        <p:spPr>
          <a:xfrm>
            <a:off x="1037640" y="1641474"/>
            <a:ext cx="9841230" cy="428434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0665" marR="65405" indent="-228600">
              <a:lnSpc>
                <a:spcPts val="2380"/>
              </a:lnSpc>
              <a:spcBef>
                <a:spcPts val="39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new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company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aiming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revolutionize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field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exploration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exploitation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cost-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efficient,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reliable,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reusable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sustainable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rockets.</a:t>
            </a:r>
            <a:endParaRPr sz="2200">
              <a:latin typeface="Microsoft Sans Serif"/>
              <a:cs typeface="Microsoft Sans Serif"/>
            </a:endParaRPr>
          </a:p>
          <a:p>
            <a:pPr marL="240665" marR="157480" indent="-228600">
              <a:lnSpc>
                <a:spcPts val="238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b="1" spc="-155" dirty="0">
                <a:solidFill>
                  <a:srgbClr val="292929"/>
                </a:solidFill>
                <a:latin typeface="Arial"/>
                <a:cs typeface="Arial"/>
              </a:rPr>
              <a:t>leverage</a:t>
            </a:r>
            <a:r>
              <a:rPr sz="22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65" dirty="0">
                <a:solidFill>
                  <a:srgbClr val="292929"/>
                </a:solidFill>
                <a:latin typeface="Arial"/>
                <a:cs typeface="Arial"/>
              </a:rPr>
              <a:t>from</a:t>
            </a:r>
            <a:r>
              <a:rPr sz="2200" b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60" dirty="0">
                <a:solidFill>
                  <a:srgbClr val="292929"/>
                </a:solidFill>
                <a:latin typeface="Arial"/>
                <a:cs typeface="Arial"/>
              </a:rPr>
              <a:t>existing</a:t>
            </a:r>
            <a:r>
              <a:rPr sz="22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60" dirty="0">
                <a:solidFill>
                  <a:srgbClr val="292929"/>
                </a:solidFill>
                <a:latin typeface="Arial"/>
                <a:cs typeface="Arial"/>
              </a:rPr>
              <a:t>public</a:t>
            </a:r>
            <a:r>
              <a:rPr sz="22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10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200" b="1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our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competitors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governmental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agencies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overcome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our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late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arrival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market.</a:t>
            </a:r>
            <a:endParaRPr sz="2200">
              <a:latin typeface="Microsoft Sans Serif"/>
              <a:cs typeface="Microsoft Sans Serif"/>
            </a:endParaRPr>
          </a:p>
          <a:p>
            <a:pPr marL="240665" marR="5080" indent="-228600">
              <a:lnSpc>
                <a:spcPts val="238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prepare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our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strategic plan,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rely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out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departments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of Data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Science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Design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b="1" spc="-135" dirty="0">
                <a:solidFill>
                  <a:srgbClr val="292929"/>
                </a:solidFill>
                <a:latin typeface="Arial"/>
                <a:cs typeface="Arial"/>
              </a:rPr>
              <a:t>predict</a:t>
            </a:r>
            <a:r>
              <a:rPr sz="2200" b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95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22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204" dirty="0">
                <a:solidFill>
                  <a:srgbClr val="292929"/>
                </a:solidFill>
                <a:latin typeface="Arial"/>
                <a:cs typeface="Arial"/>
              </a:rPr>
              <a:t>outcomes</a:t>
            </a:r>
            <a:r>
              <a:rPr sz="22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75" dirty="0">
                <a:solidFill>
                  <a:srgbClr val="292929"/>
                </a:solidFill>
                <a:latin typeface="Arial"/>
                <a:cs typeface="Arial"/>
              </a:rPr>
              <a:t>based</a:t>
            </a:r>
            <a:r>
              <a:rPr sz="2200" b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80" dirty="0">
                <a:solidFill>
                  <a:srgbClr val="292929"/>
                </a:solidFill>
                <a:latin typeface="Arial"/>
                <a:cs typeface="Arial"/>
              </a:rPr>
              <a:t>on</a:t>
            </a:r>
            <a:r>
              <a:rPr sz="2200" b="1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14" dirty="0">
                <a:solidFill>
                  <a:srgbClr val="292929"/>
                </a:solidFill>
                <a:latin typeface="Arial"/>
                <a:cs typeface="Arial"/>
              </a:rPr>
              <a:t>multivariable </a:t>
            </a:r>
            <a:r>
              <a:rPr sz="2200" b="1" spc="-75" dirty="0">
                <a:solidFill>
                  <a:srgbClr val="292929"/>
                </a:solidFill>
                <a:latin typeface="Arial"/>
                <a:cs typeface="Arial"/>
              </a:rPr>
              <a:t>analysis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08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derived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insights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adapt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our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plans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accordingly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8600">
              <a:lnSpc>
                <a:spcPct val="100000"/>
              </a:lnSpc>
              <a:spcBef>
                <a:spcPts val="1220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Development: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design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options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reliable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8600">
              <a:lnSpc>
                <a:spcPct val="100000"/>
              </a:lnSpc>
              <a:spcBef>
                <a:spcPts val="1175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Deployment: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8600">
              <a:lnSpc>
                <a:spcPct val="100000"/>
              </a:lnSpc>
              <a:spcBef>
                <a:spcPts val="1185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Funding: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estimate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throughout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lifecycle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1021461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b="1" spc="85" dirty="0">
                <a:solidFill>
                  <a:srgbClr val="292929"/>
                </a:solidFill>
                <a:latin typeface="Arial"/>
                <a:cs typeface="Arial"/>
              </a:rPr>
              <a:t>2000</a:t>
            </a:r>
            <a:r>
              <a:rPr sz="2200" b="1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85" dirty="0">
                <a:solidFill>
                  <a:srgbClr val="292929"/>
                </a:solidFill>
                <a:latin typeface="Arial"/>
                <a:cs typeface="Arial"/>
              </a:rPr>
              <a:t>5000</a:t>
            </a:r>
            <a:r>
              <a:rPr sz="2200" b="1" spc="-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14" dirty="0">
                <a:solidFill>
                  <a:srgbClr val="292929"/>
                </a:solidFill>
                <a:latin typeface="Arial"/>
                <a:cs typeface="Arial"/>
              </a:rPr>
              <a:t>kg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b="1" spc="-175" dirty="0">
                <a:solidFill>
                  <a:srgbClr val="FF0000"/>
                </a:solidFill>
                <a:latin typeface="Arial"/>
                <a:cs typeface="Arial"/>
              </a:rPr>
              <a:t>Booster</a:t>
            </a:r>
            <a:r>
              <a:rPr sz="22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b="1" spc="-165" dirty="0">
                <a:solidFill>
                  <a:srgbClr val="FF0000"/>
                </a:solidFill>
                <a:latin typeface="Arial"/>
                <a:cs typeface="Arial"/>
              </a:rPr>
              <a:t>category</a:t>
            </a:r>
            <a:r>
              <a:rPr sz="22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b="1" spc="-235" dirty="0">
                <a:solidFill>
                  <a:srgbClr val="FF0000"/>
                </a:solidFill>
                <a:latin typeface="Arial"/>
                <a:cs typeface="Arial"/>
              </a:rPr>
              <a:t>FT</a:t>
            </a:r>
            <a:r>
              <a:rPr sz="22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b="1" spc="-80" dirty="0">
                <a:solidFill>
                  <a:srgbClr val="FF0000"/>
                </a:solidFill>
                <a:latin typeface="Arial"/>
                <a:cs typeface="Arial"/>
              </a:rPr>
              <a:t>was </a:t>
            </a:r>
            <a:r>
              <a:rPr sz="2200" b="1" spc="-175" dirty="0">
                <a:solidFill>
                  <a:srgbClr val="FF0000"/>
                </a:solidFill>
                <a:latin typeface="Arial"/>
                <a:cs typeface="Arial"/>
              </a:rPr>
              <a:t>very</a:t>
            </a:r>
            <a:r>
              <a:rPr sz="2200" b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b="1" spc="-120" dirty="0">
                <a:solidFill>
                  <a:srgbClr val="FF0000"/>
                </a:solidFill>
                <a:latin typeface="Arial"/>
                <a:cs typeface="Arial"/>
              </a:rPr>
              <a:t>successful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99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50" dirty="0"/>
              <a:t>Correlation</a:t>
            </a:r>
            <a:r>
              <a:rPr sz="3400" spc="-175" dirty="0"/>
              <a:t> </a:t>
            </a:r>
            <a:r>
              <a:rPr sz="3400" spc="-50" dirty="0"/>
              <a:t>between</a:t>
            </a:r>
            <a:r>
              <a:rPr sz="3400" spc="-175" dirty="0"/>
              <a:t> </a:t>
            </a:r>
            <a:r>
              <a:rPr sz="3400" spc="-65" dirty="0"/>
              <a:t>Payload/Booster</a:t>
            </a:r>
            <a:r>
              <a:rPr sz="3400" spc="-155" dirty="0"/>
              <a:t> </a:t>
            </a:r>
            <a:r>
              <a:rPr sz="3400" dirty="0"/>
              <a:t>and</a:t>
            </a:r>
            <a:r>
              <a:rPr sz="3400" spc="-135" dirty="0"/>
              <a:t> </a:t>
            </a:r>
            <a:r>
              <a:rPr sz="3400" spc="-220" dirty="0"/>
              <a:t>Success</a:t>
            </a:r>
            <a:r>
              <a:rPr sz="3400" spc="-5" dirty="0"/>
              <a:t> </a:t>
            </a:r>
            <a:r>
              <a:rPr sz="3400" spc="-25" dirty="0"/>
              <a:t>(1)</a:t>
            </a:r>
            <a:endParaRPr sz="34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7325" y="2757512"/>
            <a:ext cx="10001250" cy="346887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40</a:t>
            </a:fld>
            <a:endParaRPr spc="4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261" y="1434744"/>
            <a:ext cx="7116445" cy="105283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5"/>
              </a:spcBef>
              <a:buClr>
                <a:srgbClr val="292929"/>
              </a:buClr>
              <a:buFont typeface="Arial MT"/>
              <a:buChar char="•"/>
              <a:tabLst>
                <a:tab pos="240665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Overall,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Booster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1.1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least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one.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5500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kg,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attempts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99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50" dirty="0"/>
              <a:t>Correlation</a:t>
            </a:r>
            <a:r>
              <a:rPr sz="3400" spc="-175" dirty="0"/>
              <a:t> </a:t>
            </a:r>
            <a:r>
              <a:rPr sz="3400" spc="-50" dirty="0"/>
              <a:t>between</a:t>
            </a:r>
            <a:r>
              <a:rPr sz="3400" spc="-175" dirty="0"/>
              <a:t> </a:t>
            </a:r>
            <a:r>
              <a:rPr sz="3400" spc="-65" dirty="0"/>
              <a:t>Payload/Booster</a:t>
            </a:r>
            <a:r>
              <a:rPr sz="3400" spc="-140" dirty="0"/>
              <a:t> </a:t>
            </a:r>
            <a:r>
              <a:rPr sz="3400" dirty="0"/>
              <a:t>and</a:t>
            </a:r>
            <a:r>
              <a:rPr sz="3400" spc="-120" dirty="0"/>
              <a:t> </a:t>
            </a:r>
            <a:r>
              <a:rPr sz="3400" spc="-225" dirty="0"/>
              <a:t>Success</a:t>
            </a:r>
            <a:r>
              <a:rPr sz="3400" dirty="0"/>
              <a:t> </a:t>
            </a:r>
            <a:r>
              <a:rPr sz="3400" spc="-25" dirty="0"/>
              <a:t>(2)</a:t>
            </a:r>
            <a:endParaRPr sz="34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7325" y="2828378"/>
            <a:ext cx="9561703" cy="339801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41</a:t>
            </a:fld>
            <a:endParaRPr spc="4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66" y="2529700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303" y="0"/>
                </a:moveTo>
                <a:lnTo>
                  <a:pt x="0" y="0"/>
                </a:lnTo>
                <a:lnTo>
                  <a:pt x="0" y="369328"/>
                </a:lnTo>
                <a:lnTo>
                  <a:pt x="1058303" y="369328"/>
                </a:lnTo>
                <a:lnTo>
                  <a:pt x="1058303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9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7036" y="1158392"/>
            <a:ext cx="9730105" cy="105283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5"/>
              </a:spcBef>
              <a:buClr>
                <a:srgbClr val="292929"/>
              </a:buClr>
              <a:buFont typeface="Arial MT"/>
              <a:buChar char="•"/>
              <a:tabLst>
                <a:tab pos="240665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suffers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overfitting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extended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parameters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tested.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roughly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same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(85%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accuracy)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453326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0" dirty="0"/>
              <a:t>Classification</a:t>
            </a:r>
            <a:r>
              <a:rPr spc="-130" dirty="0"/>
              <a:t> </a:t>
            </a:r>
            <a:r>
              <a:rPr spc="-150" dirty="0"/>
              <a:t>Accuracy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7618" y="2285936"/>
            <a:ext cx="5195570" cy="384949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12610" y="2285936"/>
            <a:ext cx="4893945" cy="384949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43</a:t>
            </a:fld>
            <a:endParaRPr spc="4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639061"/>
            <a:ext cx="4937760" cy="3399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</a:tabLst>
            </a:pPr>
            <a:r>
              <a:rPr sz="2200" b="1" spc="-165" dirty="0">
                <a:solidFill>
                  <a:srgbClr val="292929"/>
                </a:solidFill>
                <a:latin typeface="Arial"/>
                <a:cs typeface="Arial"/>
              </a:rPr>
              <a:t>Our</a:t>
            </a:r>
            <a:r>
              <a:rPr sz="22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45" dirty="0">
                <a:solidFill>
                  <a:srgbClr val="292929"/>
                </a:solidFill>
                <a:latin typeface="Arial"/>
                <a:cs typeface="Arial"/>
              </a:rPr>
              <a:t>prediction</a:t>
            </a:r>
            <a:r>
              <a:rPr sz="22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90" dirty="0">
                <a:solidFill>
                  <a:srgbClr val="292929"/>
                </a:solidFill>
                <a:latin typeface="Arial"/>
                <a:cs typeface="Arial"/>
              </a:rPr>
              <a:t>models</a:t>
            </a:r>
            <a:r>
              <a:rPr sz="22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based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algorithms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b="1" spc="-160" dirty="0">
                <a:solidFill>
                  <a:srgbClr val="292929"/>
                </a:solidFill>
                <a:latin typeface="Arial"/>
                <a:cs typeface="Arial"/>
              </a:rPr>
              <a:t>performed</a:t>
            </a:r>
            <a:r>
              <a:rPr sz="22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05" dirty="0">
                <a:solidFill>
                  <a:srgbClr val="292929"/>
                </a:solidFill>
                <a:latin typeface="Arial"/>
                <a:cs typeface="Arial"/>
              </a:rPr>
              <a:t>well </a:t>
            </a:r>
            <a:r>
              <a:rPr sz="2200" b="1" spc="-125" dirty="0">
                <a:solidFill>
                  <a:srgbClr val="292929"/>
                </a:solidFill>
                <a:latin typeface="Arial"/>
                <a:cs typeface="Arial"/>
              </a:rPr>
              <a:t>with</a:t>
            </a:r>
            <a:r>
              <a:rPr sz="2200" b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80" dirty="0">
                <a:solidFill>
                  <a:srgbClr val="292929"/>
                </a:solidFill>
                <a:latin typeface="Arial"/>
                <a:cs typeface="Arial"/>
              </a:rPr>
              <a:t>an</a:t>
            </a:r>
            <a:r>
              <a:rPr sz="2200" b="1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70" dirty="0">
                <a:solidFill>
                  <a:srgbClr val="292929"/>
                </a:solidFill>
                <a:latin typeface="Arial"/>
                <a:cs typeface="Arial"/>
              </a:rPr>
              <a:t>85%</a:t>
            </a:r>
            <a:r>
              <a:rPr sz="2200" b="1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95" dirty="0">
                <a:solidFill>
                  <a:srgbClr val="292929"/>
                </a:solidFill>
                <a:latin typeface="Arial"/>
                <a:cs typeface="Arial"/>
              </a:rPr>
              <a:t>accuracy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2200">
              <a:latin typeface="Microsoft Sans Serif"/>
              <a:cs typeface="Microsoft Sans Serif"/>
            </a:endParaRPr>
          </a:p>
          <a:p>
            <a:pPr marL="241300" marR="9207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However,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b="1" spc="-170" dirty="0">
                <a:solidFill>
                  <a:srgbClr val="292929"/>
                </a:solidFill>
                <a:latin typeface="Arial"/>
                <a:cs typeface="Arial"/>
              </a:rPr>
              <a:t>risk</a:t>
            </a:r>
            <a:r>
              <a:rPr sz="2200" b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2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b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292929"/>
                </a:solidFill>
                <a:latin typeface="Arial"/>
                <a:cs typeface="Arial"/>
              </a:rPr>
              <a:t>obtaining </a:t>
            </a:r>
            <a:r>
              <a:rPr sz="2200" b="1" spc="-175" dirty="0">
                <a:solidFill>
                  <a:srgbClr val="292929"/>
                </a:solidFill>
                <a:latin typeface="Arial"/>
                <a:cs typeface="Arial"/>
              </a:rPr>
              <a:t>False</a:t>
            </a:r>
            <a:r>
              <a:rPr sz="2200" b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80" dirty="0">
                <a:solidFill>
                  <a:srgbClr val="292929"/>
                </a:solidFill>
                <a:latin typeface="Arial"/>
                <a:cs typeface="Arial"/>
              </a:rPr>
              <a:t>Positives</a:t>
            </a:r>
            <a:r>
              <a:rPr sz="22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untrained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is,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predicting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actually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fail.</a:t>
            </a:r>
            <a:endParaRPr sz="2200">
              <a:latin typeface="Microsoft Sans Serif"/>
              <a:cs typeface="Microsoft Sans Serif"/>
            </a:endParaRPr>
          </a:p>
          <a:p>
            <a:pPr marL="241300" marR="27495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modelling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recommended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minimize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issue.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33909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Confusion</a:t>
            </a:r>
            <a:r>
              <a:rPr spc="-85" dirty="0"/>
              <a:t> </a:t>
            </a:r>
            <a:r>
              <a:rPr spc="-40" dirty="0"/>
              <a:t>Matrix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04279" y="1622297"/>
            <a:ext cx="5153786" cy="432498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44</a:t>
            </a:fld>
            <a:endParaRPr spc="4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352804"/>
            <a:ext cx="10081895" cy="467614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41300" marR="373380" indent="-228600">
              <a:lnSpc>
                <a:spcPts val="2050"/>
              </a:lnSpc>
              <a:spcBef>
                <a:spcPts val="355"/>
              </a:spcBef>
              <a:buClr>
                <a:srgbClr val="FF0000"/>
              </a:buClr>
              <a:buFont typeface="Arial MT"/>
              <a:buChar char="•"/>
              <a:tabLst>
                <a:tab pos="241300" algn="l"/>
                <a:tab pos="6139180" algn="l"/>
              </a:tabLst>
            </a:pPr>
            <a:r>
              <a:rPr sz="1900" b="1" spc="-229" dirty="0">
                <a:solidFill>
                  <a:srgbClr val="FF0000"/>
                </a:solidFill>
                <a:latin typeface="Arial"/>
                <a:cs typeface="Arial"/>
              </a:rPr>
              <a:t>Success</a:t>
            </a:r>
            <a:r>
              <a:rPr sz="19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b="1" spc="-145" dirty="0">
                <a:solidFill>
                  <a:srgbClr val="FF0000"/>
                </a:solidFill>
                <a:latin typeface="Arial"/>
                <a:cs typeface="Arial"/>
              </a:rPr>
              <a:t>Rate</a:t>
            </a:r>
            <a:r>
              <a:rPr sz="1900" b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b="1" spc="-195" dirty="0">
                <a:solidFill>
                  <a:srgbClr val="FF0000"/>
                </a:solidFill>
                <a:latin typeface="Arial"/>
                <a:cs typeface="Arial"/>
              </a:rPr>
              <a:t>has</a:t>
            </a:r>
            <a:r>
              <a:rPr sz="1900" b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900" b="1" spc="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b="1" spc="-145" dirty="0">
                <a:solidFill>
                  <a:srgbClr val="FF0000"/>
                </a:solidFill>
                <a:latin typeface="Arial"/>
                <a:cs typeface="Arial"/>
              </a:rPr>
              <a:t>strong</a:t>
            </a:r>
            <a:r>
              <a:rPr sz="19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b="1" spc="-135" dirty="0">
                <a:solidFill>
                  <a:srgbClr val="FF0000"/>
                </a:solidFill>
                <a:latin typeface="Arial"/>
                <a:cs typeface="Arial"/>
              </a:rPr>
              <a:t>correlation</a:t>
            </a:r>
            <a:r>
              <a:rPr sz="19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b="1" spc="-114" dirty="0">
                <a:solidFill>
                  <a:srgbClr val="FF0000"/>
                </a:solidFill>
                <a:latin typeface="Arial"/>
                <a:cs typeface="Arial"/>
              </a:rPr>
              <a:t>with</a:t>
            </a:r>
            <a:r>
              <a:rPr sz="1900" b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b="1" spc="-95" dirty="0">
                <a:solidFill>
                  <a:srgbClr val="FF0000"/>
                </a:solidFill>
                <a:latin typeface="Arial"/>
                <a:cs typeface="Arial"/>
              </a:rPr>
              <a:t>flight</a:t>
            </a:r>
            <a:r>
              <a:rPr sz="19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FF0000"/>
                </a:solidFill>
                <a:latin typeface="Arial"/>
                <a:cs typeface="Arial"/>
              </a:rPr>
              <a:t>number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consequence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b="1" spc="-105" dirty="0">
                <a:solidFill>
                  <a:srgbClr val="292929"/>
                </a:solidFill>
                <a:latin typeface="Arial"/>
                <a:cs typeface="Arial"/>
              </a:rPr>
              <a:t>steep </a:t>
            </a:r>
            <a:r>
              <a:rPr sz="1900" b="1" spc="-130" dirty="0">
                <a:solidFill>
                  <a:srgbClr val="292929"/>
                </a:solidFill>
                <a:latin typeface="Arial"/>
                <a:cs typeface="Arial"/>
              </a:rPr>
              <a:t>learning</a:t>
            </a:r>
            <a:r>
              <a:rPr sz="1900" b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b="1" spc="-175" dirty="0">
                <a:solidFill>
                  <a:srgbClr val="292929"/>
                </a:solidFill>
                <a:latin typeface="Arial"/>
                <a:cs typeface="Arial"/>
              </a:rPr>
              <a:t>curve</a:t>
            </a:r>
            <a:r>
              <a:rPr sz="19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b="1" spc="-120" dirty="0">
                <a:solidFill>
                  <a:srgbClr val="292929"/>
                </a:solidFill>
                <a:latin typeface="Arial"/>
                <a:cs typeface="Arial"/>
              </a:rPr>
              <a:t>required</a:t>
            </a:r>
            <a:r>
              <a:rPr sz="1900" b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b="1" spc="-100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1900" b="1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b="1" spc="-130" dirty="0">
                <a:solidFill>
                  <a:srgbClr val="292929"/>
                </a:solidFill>
                <a:latin typeface="Arial"/>
                <a:cs typeface="Arial"/>
              </a:rPr>
              <a:t>this</a:t>
            </a:r>
            <a:r>
              <a:rPr sz="19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b="1" spc="-95" dirty="0">
                <a:solidFill>
                  <a:srgbClr val="292929"/>
                </a:solidFill>
                <a:latin typeface="Arial"/>
                <a:cs typeface="Arial"/>
              </a:rPr>
              <a:t>field</a:t>
            </a:r>
            <a:r>
              <a:rPr sz="19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literally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“rocket</a:t>
            </a:r>
            <a:r>
              <a:rPr sz="19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science”.</a:t>
            </a:r>
            <a:endParaRPr sz="19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210"/>
              </a:spcBef>
              <a:buFont typeface="Arial MT"/>
              <a:buChar char="•"/>
              <a:tabLst>
                <a:tab pos="697865" algn="l"/>
              </a:tabLst>
            </a:pPr>
            <a:r>
              <a:rPr sz="15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5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5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5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b="1" spc="-125" dirty="0">
                <a:solidFill>
                  <a:srgbClr val="FF0000"/>
                </a:solidFill>
                <a:latin typeface="Arial"/>
                <a:cs typeface="Arial"/>
              </a:rPr>
              <a:t>very</a:t>
            </a:r>
            <a:r>
              <a:rPr sz="15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b="1" spc="-95" dirty="0">
                <a:solidFill>
                  <a:srgbClr val="FF0000"/>
                </a:solidFill>
                <a:latin typeface="Arial"/>
                <a:cs typeface="Arial"/>
              </a:rPr>
              <a:t>important</a:t>
            </a:r>
            <a:r>
              <a:rPr sz="15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b="1" spc="-135" dirty="0">
                <a:solidFill>
                  <a:srgbClr val="FF0000"/>
                </a:solidFill>
                <a:latin typeface="Arial"/>
                <a:cs typeface="Arial"/>
              </a:rPr>
              <a:t>conclusion</a:t>
            </a:r>
            <a:r>
              <a:rPr sz="15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b="1" spc="-65" dirty="0">
                <a:solidFill>
                  <a:srgbClr val="FF0000"/>
                </a:solidFill>
                <a:latin typeface="Arial"/>
                <a:cs typeface="Arial"/>
              </a:rPr>
              <a:t>that</a:t>
            </a:r>
            <a:r>
              <a:rPr sz="15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b="1" spc="-135" dirty="0">
                <a:solidFill>
                  <a:srgbClr val="FF0000"/>
                </a:solidFill>
                <a:latin typeface="Arial"/>
                <a:cs typeface="Arial"/>
              </a:rPr>
              <a:t>must</a:t>
            </a:r>
            <a:r>
              <a:rPr sz="15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b="1" spc="-65" dirty="0">
                <a:solidFill>
                  <a:srgbClr val="FF0000"/>
                </a:solidFill>
                <a:latin typeface="Arial"/>
                <a:cs typeface="Arial"/>
              </a:rPr>
              <a:t>be</a:t>
            </a:r>
            <a:r>
              <a:rPr sz="1500" b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b="1" spc="-135" dirty="0">
                <a:solidFill>
                  <a:srgbClr val="FF0000"/>
                </a:solidFill>
                <a:latin typeface="Arial"/>
                <a:cs typeface="Arial"/>
              </a:rPr>
              <a:t>conveyed</a:t>
            </a:r>
            <a:r>
              <a:rPr sz="1500" b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b="1" spc="-10" dirty="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sz="15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b="1" spc="-145" dirty="0">
                <a:solidFill>
                  <a:srgbClr val="FF0000"/>
                </a:solidFill>
                <a:latin typeface="Arial"/>
                <a:cs typeface="Arial"/>
              </a:rPr>
              <a:t>Space</a:t>
            </a:r>
            <a:r>
              <a:rPr sz="15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b="1" spc="-160" dirty="0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sz="1500" b="1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b="1" spc="-125" dirty="0">
                <a:solidFill>
                  <a:srgbClr val="FF0000"/>
                </a:solidFill>
                <a:latin typeface="Arial"/>
                <a:cs typeface="Arial"/>
              </a:rPr>
              <a:t>management</a:t>
            </a:r>
            <a:r>
              <a:rPr sz="15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b="1" spc="-105" dirty="0">
                <a:solidFill>
                  <a:srgbClr val="FF0000"/>
                </a:solidFill>
                <a:latin typeface="Arial"/>
                <a:cs typeface="Arial"/>
              </a:rPr>
              <a:t>team</a:t>
            </a:r>
            <a:r>
              <a:rPr sz="1500" b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b="1" spc="-105" dirty="0">
                <a:solidFill>
                  <a:srgbClr val="FF0000"/>
                </a:solidFill>
                <a:latin typeface="Arial"/>
                <a:cs typeface="Arial"/>
              </a:rPr>
              <a:t>and</a:t>
            </a:r>
            <a:r>
              <a:rPr sz="1500" b="1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b="1" spc="-10" dirty="0">
                <a:solidFill>
                  <a:srgbClr val="FF0000"/>
                </a:solidFill>
                <a:latin typeface="Arial"/>
                <a:cs typeface="Arial"/>
              </a:rPr>
              <a:t>stakeholders</a:t>
            </a:r>
            <a:r>
              <a:rPr sz="15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15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697865" algn="l"/>
              </a:tabLst>
            </a:pPr>
            <a:r>
              <a:rPr sz="15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Strategic</a:t>
            </a:r>
            <a:r>
              <a:rPr sz="15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plans</a:t>
            </a:r>
            <a:r>
              <a:rPr sz="15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must take</a:t>
            </a:r>
            <a:r>
              <a:rPr sz="15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5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15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account</a:t>
            </a:r>
            <a:r>
              <a:rPr sz="15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5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5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able</a:t>
            </a:r>
            <a:r>
              <a:rPr sz="15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5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compete</a:t>
            </a:r>
            <a:r>
              <a:rPr sz="15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despite</a:t>
            </a:r>
            <a:r>
              <a:rPr sz="15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our</a:t>
            </a:r>
            <a:r>
              <a:rPr sz="15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late</a:t>
            </a:r>
            <a:r>
              <a:rPr sz="15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arrival</a:t>
            </a:r>
            <a:r>
              <a:rPr sz="15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5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5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market.</a:t>
            </a:r>
            <a:endParaRPr sz="1500">
              <a:latin typeface="Microsoft Sans Serif"/>
              <a:cs typeface="Microsoft Sans Serif"/>
            </a:endParaRPr>
          </a:p>
          <a:p>
            <a:pPr marL="241300" marR="57785" indent="-228600">
              <a:lnSpc>
                <a:spcPts val="2050"/>
              </a:lnSpc>
              <a:spcBef>
                <a:spcPts val="1410"/>
              </a:spcBef>
              <a:buFont typeface="Arial MT"/>
              <a:buChar char="•"/>
              <a:tabLst>
                <a:tab pos="241300" algn="l"/>
                <a:tab pos="8735060" algn="l"/>
              </a:tabLst>
            </a:pPr>
            <a:r>
              <a:rPr sz="19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selection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our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headquarters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crucial,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logistics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safety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considerations,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because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affect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b="1" spc="-160" dirty="0">
                <a:solidFill>
                  <a:srgbClr val="292929"/>
                </a:solidFill>
                <a:latin typeface="Arial"/>
                <a:cs typeface="Arial"/>
              </a:rPr>
              <a:t>Studying</a:t>
            </a:r>
            <a:r>
              <a:rPr sz="1900" b="1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b="1" spc="-9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900" b="1" spc="-165" dirty="0">
                <a:solidFill>
                  <a:srgbClr val="292929"/>
                </a:solidFill>
                <a:latin typeface="Arial"/>
                <a:cs typeface="Arial"/>
              </a:rPr>
              <a:t>specific</a:t>
            </a:r>
            <a:r>
              <a:rPr sz="19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b="1" spc="-155" dirty="0">
                <a:solidFill>
                  <a:srgbClr val="292929"/>
                </a:solidFill>
                <a:latin typeface="Arial"/>
                <a:cs typeface="Arial"/>
              </a:rPr>
              <a:t>characteristics</a:t>
            </a:r>
            <a:r>
              <a:rPr sz="19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b="1" spc="-10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1900" b="1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b="1" spc="-120" dirty="0">
                <a:solidFill>
                  <a:srgbClr val="292929"/>
                </a:solidFill>
                <a:latin typeface="Arial"/>
                <a:cs typeface="Arial"/>
              </a:rPr>
              <a:t>site</a:t>
            </a:r>
            <a:r>
              <a:rPr sz="1900" b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b="1" spc="-285" dirty="0">
                <a:solidFill>
                  <a:srgbClr val="FF0000"/>
                </a:solidFill>
                <a:latin typeface="Arial"/>
                <a:cs typeface="Arial"/>
              </a:rPr>
              <a:t>KSC</a:t>
            </a:r>
            <a:r>
              <a:rPr sz="1900" b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b="1" spc="-175" dirty="0">
                <a:solidFill>
                  <a:srgbClr val="FF0000"/>
                </a:solidFill>
                <a:latin typeface="Arial"/>
                <a:cs typeface="Arial"/>
              </a:rPr>
              <a:t>LC-</a:t>
            </a:r>
            <a:r>
              <a:rPr sz="1900" b="1" dirty="0">
                <a:solidFill>
                  <a:srgbClr val="FF0000"/>
                </a:solidFill>
                <a:latin typeface="Arial"/>
                <a:cs typeface="Arial"/>
              </a:rPr>
              <a:t>39A</a:t>
            </a:r>
            <a:r>
              <a:rPr sz="19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b="1" spc="-150" dirty="0">
                <a:solidFill>
                  <a:srgbClr val="292929"/>
                </a:solidFill>
                <a:latin typeface="Arial"/>
                <a:cs typeface="Arial"/>
              </a:rPr>
              <a:t>could</a:t>
            </a:r>
            <a:r>
              <a:rPr sz="19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b="1" spc="-120" dirty="0">
                <a:solidFill>
                  <a:srgbClr val="292929"/>
                </a:solidFill>
                <a:latin typeface="Arial"/>
                <a:cs typeface="Arial"/>
              </a:rPr>
              <a:t>yield</a:t>
            </a:r>
            <a:r>
              <a:rPr sz="1900" b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b="1" spc="-125" dirty="0">
                <a:solidFill>
                  <a:srgbClr val="292929"/>
                </a:solidFill>
                <a:latin typeface="Arial"/>
                <a:cs typeface="Arial"/>
              </a:rPr>
              <a:t>important</a:t>
            </a:r>
            <a:r>
              <a:rPr sz="19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b="1" spc="-155" dirty="0">
                <a:solidFill>
                  <a:srgbClr val="292929"/>
                </a:solidFill>
                <a:latin typeface="Arial"/>
                <a:cs typeface="Arial"/>
              </a:rPr>
              <a:t>factors</a:t>
            </a:r>
            <a:r>
              <a:rPr sz="19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b="1" spc="-2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19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b="1" spc="-150" dirty="0">
                <a:solidFill>
                  <a:srgbClr val="292929"/>
                </a:solidFill>
                <a:latin typeface="Arial"/>
                <a:cs typeface="Arial"/>
              </a:rPr>
              <a:t>understand</a:t>
            </a:r>
            <a:r>
              <a:rPr sz="1900" b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b="1" spc="-110" dirty="0">
                <a:solidFill>
                  <a:srgbClr val="292929"/>
                </a:solidFill>
                <a:latin typeface="Arial"/>
                <a:cs typeface="Arial"/>
              </a:rPr>
              <a:t>its</a:t>
            </a:r>
            <a:r>
              <a:rPr sz="19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b="1" spc="-20" dirty="0">
                <a:solidFill>
                  <a:srgbClr val="292929"/>
                </a:solidFill>
                <a:latin typeface="Arial"/>
                <a:cs typeface="Arial"/>
              </a:rPr>
              <a:t>high </a:t>
            </a:r>
            <a:r>
              <a:rPr sz="1900" b="1" spc="-229" dirty="0">
                <a:solidFill>
                  <a:srgbClr val="292929"/>
                </a:solidFill>
                <a:latin typeface="Arial"/>
                <a:cs typeface="Arial"/>
              </a:rPr>
              <a:t>success</a:t>
            </a:r>
            <a:r>
              <a:rPr sz="1900" b="1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b="1" spc="-20" dirty="0">
                <a:solidFill>
                  <a:srgbClr val="292929"/>
                </a:solidFill>
                <a:latin typeface="Arial"/>
                <a:cs typeface="Arial"/>
              </a:rPr>
              <a:t>rate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1900">
              <a:latin typeface="Microsoft Sans Serif"/>
              <a:cs typeface="Microsoft Sans Serif"/>
            </a:endParaRPr>
          </a:p>
          <a:p>
            <a:pPr marL="241300" marR="142240" indent="-228600">
              <a:lnSpc>
                <a:spcPts val="205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1900" b="1" spc="-155" dirty="0">
                <a:solidFill>
                  <a:srgbClr val="FF0000"/>
                </a:solidFill>
                <a:latin typeface="Arial"/>
                <a:cs typeface="Arial"/>
              </a:rPr>
              <a:t>Booster</a:t>
            </a:r>
            <a:r>
              <a:rPr sz="19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b="1" spc="-150" dirty="0">
                <a:solidFill>
                  <a:srgbClr val="FF0000"/>
                </a:solidFill>
                <a:latin typeface="Arial"/>
                <a:cs typeface="Arial"/>
              </a:rPr>
              <a:t>category</a:t>
            </a:r>
            <a:r>
              <a:rPr sz="19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b="1" spc="-204" dirty="0">
                <a:solidFill>
                  <a:srgbClr val="FF0000"/>
                </a:solidFill>
                <a:latin typeface="Arial"/>
                <a:cs typeface="Arial"/>
              </a:rPr>
              <a:t>FT</a:t>
            </a:r>
            <a:r>
              <a:rPr sz="1900" b="1" spc="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carrying</a:t>
            </a:r>
            <a:r>
              <a:rPr sz="19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b="1" spc="-160" dirty="0">
                <a:solidFill>
                  <a:srgbClr val="FF0000"/>
                </a:solidFill>
                <a:latin typeface="Arial"/>
                <a:cs typeface="Arial"/>
              </a:rPr>
              <a:t>payloads</a:t>
            </a:r>
            <a:r>
              <a:rPr sz="19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b="1" spc="-150" dirty="0">
                <a:solidFill>
                  <a:srgbClr val="FF0000"/>
                </a:solidFill>
                <a:latin typeface="Arial"/>
                <a:cs typeface="Arial"/>
              </a:rPr>
              <a:t>up</a:t>
            </a:r>
            <a:r>
              <a:rPr sz="1900" b="1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b="1" spc="-20" dirty="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sz="1900" b="1" spc="-1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FF0000"/>
                </a:solidFill>
                <a:latin typeface="Arial"/>
                <a:cs typeface="Arial"/>
              </a:rPr>
              <a:t>5000kg</a:t>
            </a:r>
            <a:r>
              <a:rPr sz="1900" b="1" spc="-1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b="1" spc="-200" dirty="0">
                <a:solidFill>
                  <a:srgbClr val="FF0000"/>
                </a:solidFill>
                <a:latin typeface="Arial"/>
                <a:cs typeface="Arial"/>
              </a:rPr>
              <a:t>maximum</a:t>
            </a:r>
            <a:r>
              <a:rPr sz="19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19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all.</a:t>
            </a:r>
            <a:endParaRPr sz="19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145"/>
              </a:spcBef>
              <a:buFont typeface="Arial MT"/>
              <a:buChar char="•"/>
              <a:tabLst>
                <a:tab pos="240665" algn="l"/>
              </a:tabLst>
            </a:pP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Our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b="1" spc="-160" dirty="0">
                <a:solidFill>
                  <a:srgbClr val="292929"/>
                </a:solidFill>
                <a:latin typeface="Arial"/>
                <a:cs typeface="Arial"/>
              </a:rPr>
              <a:t>classification</a:t>
            </a:r>
            <a:r>
              <a:rPr sz="1900" b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b="1" spc="-145" dirty="0">
                <a:solidFill>
                  <a:srgbClr val="292929"/>
                </a:solidFill>
                <a:latin typeface="Arial"/>
                <a:cs typeface="Arial"/>
              </a:rPr>
              <a:t>model</a:t>
            </a:r>
            <a:r>
              <a:rPr sz="19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b="1" spc="-195" dirty="0">
                <a:solidFill>
                  <a:srgbClr val="292929"/>
                </a:solidFill>
                <a:latin typeface="Arial"/>
                <a:cs typeface="Arial"/>
              </a:rPr>
              <a:t>can</a:t>
            </a:r>
            <a:r>
              <a:rPr sz="19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b="1" spc="-114" dirty="0">
                <a:solidFill>
                  <a:srgbClr val="292929"/>
                </a:solidFill>
                <a:latin typeface="Arial"/>
                <a:cs typeface="Arial"/>
              </a:rPr>
              <a:t>predict</a:t>
            </a:r>
            <a:r>
              <a:rPr sz="19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b="1" spc="-105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9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b="1" spc="-165" dirty="0">
                <a:solidFill>
                  <a:srgbClr val="292929"/>
                </a:solidFill>
                <a:latin typeface="Arial"/>
                <a:cs typeface="Arial"/>
              </a:rPr>
              <a:t>outcome</a:t>
            </a:r>
            <a:r>
              <a:rPr sz="19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b="1" spc="-10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1900" b="1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1900" b="1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b="1" spc="-180" dirty="0">
                <a:solidFill>
                  <a:srgbClr val="292929"/>
                </a:solidFill>
                <a:latin typeface="Arial"/>
                <a:cs typeface="Arial"/>
              </a:rPr>
              <a:t>mission</a:t>
            </a:r>
            <a:r>
              <a:rPr sz="1900" b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b="1" spc="-114" dirty="0">
                <a:solidFill>
                  <a:srgbClr val="292929"/>
                </a:solidFill>
                <a:latin typeface="Arial"/>
                <a:cs typeface="Arial"/>
              </a:rPr>
              <a:t>with</a:t>
            </a:r>
            <a:r>
              <a:rPr sz="19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b="1" spc="-145" dirty="0">
                <a:solidFill>
                  <a:srgbClr val="292929"/>
                </a:solidFill>
                <a:latin typeface="Arial"/>
                <a:cs typeface="Arial"/>
              </a:rPr>
              <a:t>an</a:t>
            </a:r>
            <a:r>
              <a:rPr sz="1900" b="1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b="1" spc="50" dirty="0">
                <a:solidFill>
                  <a:srgbClr val="FF0000"/>
                </a:solidFill>
                <a:latin typeface="Arial"/>
                <a:cs typeface="Arial"/>
              </a:rPr>
              <a:t>85%</a:t>
            </a:r>
            <a:r>
              <a:rPr sz="1900" b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b="1" spc="-45" dirty="0">
                <a:solidFill>
                  <a:srgbClr val="FF0000"/>
                </a:solidFill>
                <a:latin typeface="Arial"/>
                <a:cs typeface="Arial"/>
              </a:rPr>
              <a:t>accuracy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19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240"/>
              </a:spcBef>
              <a:buFont typeface="Arial MT"/>
              <a:buChar char="•"/>
              <a:tabLst>
                <a:tab pos="697865" algn="l"/>
              </a:tabLst>
            </a:pPr>
            <a:r>
              <a:rPr sz="15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Some</a:t>
            </a:r>
            <a:r>
              <a:rPr sz="15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15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positives</a:t>
            </a:r>
            <a:r>
              <a:rPr sz="15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predictions</a:t>
            </a:r>
            <a:r>
              <a:rPr sz="15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5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happen.</a:t>
            </a:r>
            <a:endParaRPr sz="15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ts val="1710"/>
              </a:lnSpc>
              <a:spcBef>
                <a:spcPts val="1225"/>
              </a:spcBef>
              <a:buFont typeface="Arial MT"/>
              <a:buChar char="•"/>
              <a:tabLst>
                <a:tab pos="697865" algn="l"/>
              </a:tabLst>
            </a:pP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Additional</a:t>
            </a:r>
            <a:r>
              <a:rPr sz="15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investigation,</a:t>
            </a:r>
            <a:r>
              <a:rPr sz="15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including </a:t>
            </a:r>
            <a:r>
              <a:rPr sz="15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new</a:t>
            </a:r>
            <a:r>
              <a:rPr sz="15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5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5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modelling</a:t>
            </a:r>
            <a:r>
              <a:rPr sz="15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techniques</a:t>
            </a:r>
            <a:r>
              <a:rPr sz="15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5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recommended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5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update</a:t>
            </a:r>
            <a:r>
              <a:rPr sz="15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5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</a:t>
            </a:r>
            <a:r>
              <a:rPr sz="15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endParaRPr sz="1500">
              <a:latin typeface="Microsoft Sans Serif"/>
              <a:cs typeface="Microsoft Sans Serif"/>
            </a:endParaRPr>
          </a:p>
          <a:p>
            <a:pPr marL="698500">
              <a:lnSpc>
                <a:spcPts val="1710"/>
              </a:lnSpc>
            </a:pP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quality</a:t>
            </a:r>
            <a:r>
              <a:rPr sz="15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5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dirty="0">
                <a:solidFill>
                  <a:srgbClr val="292929"/>
                </a:solidFill>
                <a:latin typeface="Microsoft Sans Serif"/>
                <a:cs typeface="Microsoft Sans Serif"/>
              </a:rPr>
              <a:t>our</a:t>
            </a:r>
            <a:r>
              <a:rPr sz="15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models.</a:t>
            </a:r>
            <a:endParaRPr sz="15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45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5" dirty="0"/>
              <a:t>Conclusions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76170"/>
            <a:ext cx="7361555" cy="702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 MT"/>
              <a:buChar char="•"/>
              <a:tabLst>
                <a:tab pos="240665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code,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presentation/report,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available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here:</a:t>
            </a:r>
            <a:endParaRPr lang="es-MX" sz="2200" spc="-20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 MT"/>
              <a:buChar char="•"/>
              <a:tabLst>
                <a:tab pos="240665" algn="l"/>
              </a:tabLst>
            </a:pPr>
            <a:endParaRPr lang="es-MX" sz="2200" spc="-20" dirty="0">
              <a:solidFill>
                <a:srgbClr val="292929"/>
              </a:solidFill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46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19177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Appendix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5940" y="6392976"/>
            <a:ext cx="1485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5314" y="2812783"/>
            <a:ext cx="1058545" cy="369570"/>
          </a:xfrm>
          <a:prstGeom prst="rect">
            <a:avLst/>
          </a:prstGeom>
          <a:solidFill>
            <a:srgbClr val="0947CA"/>
          </a:solidFill>
        </p:spPr>
        <p:txBody>
          <a:bodyPr vert="horz" wrap="square" lIns="0" tIns="3111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44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2006" y="6080861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6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3003" y="1081176"/>
            <a:ext cx="10200640" cy="492506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200" spc="-85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 Summary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>
              <a:latin typeface="Microsoft Sans Serif"/>
              <a:cs typeface="Microsoft Sans Serif"/>
            </a:endParaRPr>
          </a:p>
          <a:p>
            <a:pPr marL="698500" marR="240665" lvl="1" indent="-22860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8500" algn="l"/>
              </a:tabLst>
            </a:pPr>
            <a:r>
              <a:rPr sz="16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60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6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collected</a:t>
            </a:r>
            <a:r>
              <a:rPr sz="16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16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767070"/>
                </a:solidFill>
                <a:latin typeface="Microsoft Sans Serif"/>
                <a:cs typeface="Microsoft Sans Serif"/>
              </a:rPr>
              <a:t>web</a:t>
            </a:r>
            <a:r>
              <a:rPr sz="16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scrapping</a:t>
            </a:r>
            <a:r>
              <a:rPr sz="16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techniques</a:t>
            </a:r>
            <a:r>
              <a:rPr sz="16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6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6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APIs</a:t>
            </a:r>
            <a:r>
              <a:rPr sz="16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6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767070"/>
                </a:solidFill>
                <a:latin typeface="Microsoft Sans Serif"/>
                <a:cs typeface="Microsoft Sans Serif"/>
              </a:rPr>
              <a:t>publicly</a:t>
            </a:r>
            <a:r>
              <a:rPr sz="16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available</a:t>
            </a:r>
            <a:r>
              <a:rPr sz="16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sites</a:t>
            </a:r>
            <a:r>
              <a:rPr sz="16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767070"/>
                </a:solidFill>
                <a:latin typeface="Microsoft Sans Serif"/>
                <a:cs typeface="Microsoft Sans Serif"/>
              </a:rPr>
              <a:t>obtaining</a:t>
            </a:r>
            <a:r>
              <a:rPr sz="16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a </a:t>
            </a:r>
            <a:r>
              <a:rPr sz="16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large</a:t>
            </a:r>
            <a:r>
              <a:rPr sz="16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enough</a:t>
            </a:r>
            <a:r>
              <a:rPr sz="16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6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767070"/>
                </a:solidFill>
                <a:latin typeface="Microsoft Sans Serif"/>
                <a:cs typeface="Microsoft Sans Serif"/>
              </a:rPr>
              <a:t>set</a:t>
            </a:r>
            <a:r>
              <a:rPr sz="16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767070"/>
                </a:solidFill>
                <a:latin typeface="Microsoft Sans Serif"/>
                <a:cs typeface="Microsoft Sans Serif"/>
              </a:rPr>
              <a:t>with</a:t>
            </a:r>
            <a:r>
              <a:rPr sz="16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767070"/>
                </a:solidFill>
                <a:latin typeface="Microsoft Sans Serif"/>
                <a:cs typeface="Microsoft Sans Serif"/>
              </a:rPr>
              <a:t>multiple</a:t>
            </a:r>
            <a:r>
              <a:rPr sz="16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variables.</a:t>
            </a:r>
            <a:endParaRPr sz="16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5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8500" algn="l"/>
              </a:tabLst>
            </a:pPr>
            <a:r>
              <a:rPr sz="16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6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6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processed</a:t>
            </a:r>
            <a:r>
              <a:rPr sz="16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6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cleaned</a:t>
            </a:r>
            <a:r>
              <a:rPr sz="16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16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6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767070"/>
                </a:solidFill>
                <a:latin typeface="Microsoft Sans Serif"/>
                <a:cs typeface="Microsoft Sans Serif"/>
              </a:rPr>
              <a:t>best</a:t>
            </a:r>
            <a:r>
              <a:rPr sz="16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practices</a:t>
            </a:r>
            <a:r>
              <a:rPr sz="16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6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methodologies </a:t>
            </a:r>
            <a:r>
              <a:rPr sz="1600" dirty="0">
                <a:solidFill>
                  <a:srgbClr val="767070"/>
                </a:solidFill>
                <a:latin typeface="Microsoft Sans Serif"/>
                <a:cs typeface="Microsoft Sans Serif"/>
              </a:rPr>
              <a:t>to</a:t>
            </a:r>
            <a:r>
              <a:rPr sz="16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ensure </a:t>
            </a:r>
            <a:r>
              <a:rPr sz="16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6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completeness </a:t>
            </a:r>
            <a:r>
              <a:rPr sz="16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(e.g.,</a:t>
            </a:r>
            <a:r>
              <a:rPr sz="16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replacing</a:t>
            </a:r>
            <a:r>
              <a:rPr sz="16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missing</a:t>
            </a:r>
            <a:r>
              <a:rPr sz="16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data)</a:t>
            </a:r>
            <a:r>
              <a:rPr sz="16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6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consistency,</a:t>
            </a:r>
            <a:r>
              <a:rPr sz="16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6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767070"/>
                </a:solidFill>
                <a:latin typeface="Microsoft Sans Serif"/>
                <a:cs typeface="Microsoft Sans Serif"/>
              </a:rPr>
              <a:t>proper</a:t>
            </a:r>
            <a:r>
              <a:rPr sz="16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767070"/>
                </a:solidFill>
                <a:latin typeface="Microsoft Sans Serif"/>
                <a:cs typeface="Microsoft Sans Serif"/>
              </a:rPr>
              <a:t>format</a:t>
            </a:r>
            <a:r>
              <a:rPr sz="16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6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precision</a:t>
            </a:r>
            <a:r>
              <a:rPr sz="16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(e.g.,</a:t>
            </a:r>
            <a:r>
              <a:rPr sz="16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converting</a:t>
            </a:r>
            <a:r>
              <a:rPr sz="16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categorical </a:t>
            </a:r>
            <a:r>
              <a:rPr sz="16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variables</a:t>
            </a:r>
            <a:r>
              <a:rPr sz="16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6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767070"/>
                </a:solidFill>
                <a:latin typeface="Microsoft Sans Serif"/>
                <a:cs typeface="Microsoft Sans Serif"/>
              </a:rPr>
              <a:t>then</a:t>
            </a:r>
            <a:r>
              <a:rPr sz="16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also</a:t>
            </a:r>
            <a:r>
              <a:rPr sz="16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numerical</a:t>
            </a:r>
            <a:r>
              <a:rPr sz="16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variables</a:t>
            </a:r>
            <a:r>
              <a:rPr sz="16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767070"/>
                </a:solidFill>
                <a:latin typeface="Microsoft Sans Serif"/>
                <a:cs typeface="Microsoft Sans Serif"/>
              </a:rPr>
              <a:t>to</a:t>
            </a:r>
            <a:r>
              <a:rPr sz="16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767070"/>
                </a:solidFill>
                <a:latin typeface="Microsoft Sans Serif"/>
                <a:cs typeface="Microsoft Sans Serif"/>
              </a:rPr>
              <a:t>double</a:t>
            </a:r>
            <a:r>
              <a:rPr sz="16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precision floats)</a:t>
            </a:r>
            <a:r>
              <a:rPr sz="16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required</a:t>
            </a:r>
            <a:r>
              <a:rPr sz="16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767070"/>
                </a:solidFill>
                <a:latin typeface="Microsoft Sans Serif"/>
                <a:cs typeface="Microsoft Sans Serif"/>
              </a:rPr>
              <a:t>for</a:t>
            </a:r>
            <a:r>
              <a:rPr sz="16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6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analysis</a:t>
            </a:r>
            <a:r>
              <a:rPr sz="16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6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modeling </a:t>
            </a:r>
            <a:r>
              <a:rPr sz="16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techniques</a:t>
            </a:r>
            <a:r>
              <a:rPr sz="16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767070"/>
                </a:solidFill>
                <a:latin typeface="Microsoft Sans Serif"/>
                <a:cs typeface="Microsoft Sans Serif"/>
              </a:rPr>
              <a:t>we</a:t>
            </a:r>
            <a:r>
              <a:rPr sz="16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used.</a:t>
            </a:r>
            <a:endParaRPr sz="16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analysis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70253" y="6163767"/>
            <a:ext cx="946848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16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Several</a:t>
            </a:r>
            <a:r>
              <a:rPr sz="16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</a:t>
            </a:r>
            <a:r>
              <a:rPr sz="16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were</a:t>
            </a:r>
            <a:r>
              <a:rPr sz="16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developed</a:t>
            </a:r>
            <a:r>
              <a:rPr sz="16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6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767070"/>
                </a:solidFill>
                <a:latin typeface="Microsoft Sans Serif"/>
                <a:cs typeface="Microsoft Sans Serif"/>
              </a:rPr>
              <a:t>tuned</a:t>
            </a:r>
            <a:r>
              <a:rPr sz="16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16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cross-</a:t>
            </a:r>
            <a:r>
              <a:rPr sz="16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validation </a:t>
            </a:r>
            <a:r>
              <a:rPr sz="16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techniques.</a:t>
            </a:r>
            <a:r>
              <a:rPr sz="1600" spc="30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Finally,</a:t>
            </a:r>
            <a:r>
              <a:rPr sz="16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6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deployed</a:t>
            </a:r>
            <a:r>
              <a:rPr sz="16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 </a:t>
            </a:r>
            <a:r>
              <a:rPr sz="16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6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validated </a:t>
            </a:r>
            <a:r>
              <a:rPr sz="1600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16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specific</a:t>
            </a:r>
            <a:r>
              <a:rPr sz="16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767070"/>
                </a:solidFill>
                <a:latin typeface="Microsoft Sans Serif"/>
                <a:cs typeface="Microsoft Sans Serif"/>
              </a:rPr>
              <a:t>test</a:t>
            </a:r>
            <a:r>
              <a:rPr sz="16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6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767070"/>
                </a:solidFill>
                <a:latin typeface="Microsoft Sans Serif"/>
                <a:cs typeface="Microsoft Sans Serif"/>
              </a:rPr>
              <a:t>to</a:t>
            </a:r>
            <a:r>
              <a:rPr sz="16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767070"/>
                </a:solidFill>
                <a:latin typeface="Microsoft Sans Serif"/>
                <a:cs typeface="Microsoft Sans Serif"/>
              </a:rPr>
              <a:t>avoid</a:t>
            </a:r>
            <a:r>
              <a:rPr sz="16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767070"/>
                </a:solidFill>
                <a:latin typeface="Microsoft Sans Serif"/>
                <a:cs typeface="Microsoft Sans Serif"/>
              </a:rPr>
              <a:t>overfitting</a:t>
            </a:r>
            <a:r>
              <a:rPr sz="16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6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estimate</a:t>
            </a:r>
            <a:r>
              <a:rPr sz="16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767070"/>
                </a:solidFill>
                <a:latin typeface="Microsoft Sans Serif"/>
                <a:cs typeface="Microsoft Sans Serif"/>
              </a:rPr>
              <a:t>its</a:t>
            </a:r>
            <a:r>
              <a:rPr sz="16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predictive</a:t>
            </a:r>
            <a:r>
              <a:rPr sz="16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accuracy.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566" y="1783461"/>
            <a:ext cx="4812030" cy="265874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marR="455295" indent="-228600">
              <a:lnSpc>
                <a:spcPts val="1340"/>
              </a:lnSpc>
              <a:spcBef>
                <a:spcPts val="430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</a:tabLst>
            </a:pP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raw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b="1" spc="-204" dirty="0">
                <a:solidFill>
                  <a:srgbClr val="292929"/>
                </a:solidFill>
                <a:latin typeface="Arial"/>
                <a:cs typeface="Arial"/>
              </a:rPr>
              <a:t>REST</a:t>
            </a:r>
            <a:r>
              <a:rPr sz="1400" b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b="1" spc="-125" dirty="0">
                <a:solidFill>
                  <a:srgbClr val="292929"/>
                </a:solidFill>
                <a:latin typeface="Arial"/>
                <a:cs typeface="Arial"/>
              </a:rPr>
              <a:t>API</a:t>
            </a:r>
            <a:r>
              <a:rPr sz="14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(requests.get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method)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1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https://api.spacexdata.com/v4/launches/past</a:t>
            </a:r>
            <a:endParaRPr sz="11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085"/>
              </a:spcBef>
              <a:buFont typeface="Arial MT"/>
              <a:buChar char="•"/>
              <a:tabLst>
                <a:tab pos="240665" algn="l"/>
              </a:tabLst>
            </a:pPr>
            <a:r>
              <a:rPr sz="14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JSON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response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converted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DataFrame</a:t>
            </a:r>
            <a:endParaRPr sz="1400" dirty="0">
              <a:latin typeface="Microsoft Sans Serif"/>
              <a:cs typeface="Microsoft Sans Serif"/>
            </a:endParaRPr>
          </a:p>
          <a:p>
            <a:pPr marL="241300" marR="69215" indent="-228600">
              <a:lnSpc>
                <a:spcPct val="792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IDs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raw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b="1" spc="-80" dirty="0">
                <a:solidFill>
                  <a:srgbClr val="292929"/>
                </a:solidFill>
                <a:latin typeface="Arial"/>
                <a:cs typeface="Arial"/>
              </a:rPr>
              <a:t>gather</a:t>
            </a:r>
            <a:r>
              <a:rPr sz="1400" b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b="1" spc="-85" dirty="0">
                <a:solidFill>
                  <a:srgbClr val="292929"/>
                </a:solidFill>
                <a:latin typeface="Arial"/>
                <a:cs typeface="Arial"/>
              </a:rPr>
              <a:t>additional</a:t>
            </a:r>
            <a:r>
              <a:rPr sz="1400" b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b="1" spc="-114" dirty="0">
                <a:solidFill>
                  <a:srgbClr val="292929"/>
                </a:solidFill>
                <a:latin typeface="Arial"/>
                <a:cs typeface="Arial"/>
              </a:rPr>
              <a:t>useful</a:t>
            </a:r>
            <a:r>
              <a:rPr sz="1400" b="1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b="1" spc="-75" dirty="0">
                <a:solidFill>
                  <a:srgbClr val="292929"/>
                </a:solidFill>
                <a:latin typeface="Arial"/>
                <a:cs typeface="Arial"/>
              </a:rPr>
              <a:t>information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Payload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Cores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REST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interfaces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(</a:t>
            </a:r>
            <a:r>
              <a:rPr sz="1450" i="1" spc="-75" dirty="0">
                <a:solidFill>
                  <a:srgbClr val="292929"/>
                </a:solidFill>
                <a:latin typeface="Arial"/>
                <a:cs typeface="Arial"/>
              </a:rPr>
              <a:t>launchpads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50" i="1" spc="-45" dirty="0">
                <a:solidFill>
                  <a:srgbClr val="292929"/>
                </a:solidFill>
                <a:latin typeface="Arial"/>
                <a:cs typeface="Arial"/>
              </a:rPr>
              <a:t>rockets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50" i="1" spc="-65" dirty="0">
                <a:solidFill>
                  <a:srgbClr val="292929"/>
                </a:solidFill>
                <a:latin typeface="Arial"/>
                <a:cs typeface="Arial"/>
              </a:rPr>
              <a:t>payloads</a:t>
            </a:r>
            <a:r>
              <a:rPr sz="1450" i="1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50" i="1" spc="-10" dirty="0">
                <a:solidFill>
                  <a:srgbClr val="292929"/>
                </a:solidFill>
                <a:latin typeface="Arial"/>
                <a:cs typeface="Arial"/>
              </a:rPr>
              <a:t>cores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)</a:t>
            </a:r>
            <a:endParaRPr sz="14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ts val="1340"/>
              </a:lnSpc>
              <a:spcBef>
                <a:spcPts val="1390"/>
              </a:spcBef>
              <a:buFont typeface="Arial MT"/>
              <a:buChar char="•"/>
              <a:tabLst>
                <a:tab pos="241300" algn="l"/>
              </a:tabLst>
            </a:pP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filtered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investigate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b="1" spc="-114" dirty="0">
                <a:solidFill>
                  <a:srgbClr val="292929"/>
                </a:solidFill>
                <a:latin typeface="Arial"/>
                <a:cs typeface="Arial"/>
              </a:rPr>
              <a:t>Falcon</a:t>
            </a:r>
            <a:r>
              <a:rPr sz="1400" b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b="1" spc="65" dirty="0">
                <a:solidFill>
                  <a:srgbClr val="292929"/>
                </a:solidFill>
                <a:latin typeface="Arial"/>
                <a:cs typeface="Arial"/>
              </a:rPr>
              <a:t>9</a:t>
            </a:r>
            <a:r>
              <a:rPr sz="1400" b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historical launches.</a:t>
            </a:r>
            <a:endParaRPr sz="1400" dirty="0">
              <a:latin typeface="Microsoft Sans Serif"/>
              <a:cs typeface="Microsoft Sans Serif"/>
            </a:endParaRPr>
          </a:p>
          <a:p>
            <a:pPr marL="241300" marR="682625" indent="-228600">
              <a:lnSpc>
                <a:spcPts val="1340"/>
              </a:lnSpc>
              <a:spcBef>
                <a:spcPts val="1410"/>
              </a:spcBef>
              <a:buFont typeface="Arial MT"/>
              <a:buChar char="•"/>
              <a:tabLst>
                <a:tab pos="241300" algn="l"/>
              </a:tabLst>
            </a:pP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Basic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b="1" spc="-70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1400" b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b="1" spc="-110" dirty="0">
                <a:solidFill>
                  <a:srgbClr val="292929"/>
                </a:solidFill>
                <a:latin typeface="Arial"/>
                <a:cs typeface="Arial"/>
              </a:rPr>
              <a:t>Wrangling</a:t>
            </a:r>
            <a:r>
              <a:rPr sz="1400" b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to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replace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missing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overall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value.</a:t>
            </a:r>
            <a:endParaRPr sz="14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9566" y="4899152"/>
            <a:ext cx="4800600" cy="57349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41300" marR="5080" indent="-228600">
              <a:lnSpc>
                <a:spcPct val="80000"/>
              </a:lnSpc>
              <a:spcBef>
                <a:spcPts val="440"/>
              </a:spcBef>
              <a:buFont typeface="Arial MT"/>
              <a:buChar char="•"/>
              <a:tabLst>
                <a:tab pos="241300" algn="l"/>
              </a:tabLst>
            </a:pPr>
            <a:r>
              <a:rPr sz="1400" b="1" spc="-110" dirty="0">
                <a:solidFill>
                  <a:srgbClr val="292929"/>
                </a:solidFill>
                <a:latin typeface="Arial"/>
                <a:cs typeface="Arial"/>
              </a:rPr>
              <a:t>GitHub</a:t>
            </a:r>
            <a:r>
              <a:rPr sz="1400" b="1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292929"/>
                </a:solidFill>
                <a:latin typeface="Arial"/>
                <a:cs typeface="Arial"/>
              </a:rPr>
              <a:t>URL:</a:t>
            </a:r>
            <a:r>
              <a:rPr lang="es-CL" sz="1400" dirty="0">
                <a:hlinkClick r:id="rId3"/>
              </a:rPr>
              <a:t> Semana-10/jupyter-labs-spacex-data-collection-api-v2-Luis-Salas.ipynb at </a:t>
            </a:r>
            <a:r>
              <a:rPr lang="es-CL" sz="1400" dirty="0" err="1">
                <a:hlinkClick r:id="rId3"/>
              </a:rPr>
              <a:t>main</a:t>
            </a:r>
            <a:r>
              <a:rPr lang="es-CL" sz="1400" dirty="0">
                <a:hlinkClick r:id="rId3"/>
              </a:rPr>
              <a:t> · </a:t>
            </a:r>
            <a:r>
              <a:rPr lang="es-CL" sz="1400" dirty="0" err="1">
                <a:hlinkClick r:id="rId3"/>
              </a:rPr>
              <a:t>IngSalass</a:t>
            </a:r>
            <a:r>
              <a:rPr lang="es-CL" sz="1400" dirty="0">
                <a:hlinkClick r:id="rId3"/>
              </a:rPr>
              <a:t>/Semana-10</a:t>
            </a:r>
            <a:endParaRPr sz="14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58566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Data</a:t>
            </a:r>
            <a:r>
              <a:rPr spc="-30" dirty="0"/>
              <a:t> </a:t>
            </a:r>
            <a:r>
              <a:rPr spc="-50" dirty="0"/>
              <a:t>Collection</a:t>
            </a:r>
            <a:r>
              <a:rPr dirty="0"/>
              <a:t> </a:t>
            </a:r>
            <a:r>
              <a:rPr spc="750" dirty="0"/>
              <a:t>–</a:t>
            </a:r>
            <a:r>
              <a:rPr spc="-10" dirty="0"/>
              <a:t> </a:t>
            </a:r>
            <a:r>
              <a:rPr spc="-275" dirty="0"/>
              <a:t>SpaceX</a:t>
            </a:r>
            <a:r>
              <a:rPr spc="25" dirty="0"/>
              <a:t> </a:t>
            </a:r>
            <a:r>
              <a:rPr spc="-185" dirty="0"/>
              <a:t>API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58686" y="1944370"/>
            <a:ext cx="2171700" cy="518159"/>
          </a:xfrm>
          <a:prstGeom prst="rect">
            <a:avLst/>
          </a:prstGeom>
          <a:solidFill>
            <a:srgbClr val="4471C4"/>
          </a:solidFill>
          <a:ln w="12700">
            <a:solidFill>
              <a:srgbClr val="172C51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530"/>
              </a:spcBef>
            </a:pPr>
            <a:r>
              <a:rPr sz="120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icrosoft Sans Serif"/>
                <a:cs typeface="Microsoft Sans Serif"/>
                <a:hlinkClick r:id="rId2"/>
              </a:rPr>
              <a:t>https://api.spacexdata.com/v4</a:t>
            </a:r>
            <a:endParaRPr sz="12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</a:pPr>
            <a:r>
              <a:rPr sz="120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icrosoft Sans Serif"/>
                <a:cs typeface="Microsoft Sans Serif"/>
                <a:hlinkClick r:id="rId2"/>
              </a:rPr>
              <a:t>/launches/past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547859" y="2722498"/>
            <a:ext cx="1715135" cy="518159"/>
          </a:xfrm>
          <a:prstGeom prst="rect">
            <a:avLst/>
          </a:prstGeom>
          <a:solidFill>
            <a:srgbClr val="4471C4"/>
          </a:solidFill>
          <a:ln w="12700">
            <a:solidFill>
              <a:srgbClr val="172C51"/>
            </a:solidFill>
          </a:ln>
        </p:spPr>
        <p:txBody>
          <a:bodyPr vert="horz" wrap="square" lIns="0" tIns="908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15"/>
              </a:spcBef>
            </a:pPr>
            <a:r>
              <a:rPr sz="10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icrosoft Sans Serif"/>
                <a:cs typeface="Microsoft Sans Serif"/>
                <a:hlinkClick r:id="rId4"/>
              </a:rPr>
              <a:t>https://api.spacexdata.com</a:t>
            </a:r>
            <a:endParaRPr sz="1050">
              <a:latin typeface="Microsoft Sans Serif"/>
              <a:cs typeface="Microsoft Sans Serif"/>
            </a:endParaRPr>
          </a:p>
          <a:p>
            <a:pPr marL="635" algn="ctr">
              <a:lnSpc>
                <a:spcPct val="100000"/>
              </a:lnSpc>
              <a:spcBef>
                <a:spcPts val="5"/>
              </a:spcBef>
            </a:pPr>
            <a:r>
              <a:rPr sz="10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icrosoft Sans Serif"/>
                <a:cs typeface="Microsoft Sans Serif"/>
                <a:hlinkClick r:id="rId4"/>
              </a:rPr>
              <a:t>/v4/rockets/</a:t>
            </a:r>
            <a:endParaRPr sz="105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47859" y="3339719"/>
            <a:ext cx="1715135" cy="518159"/>
          </a:xfrm>
          <a:prstGeom prst="rect">
            <a:avLst/>
          </a:prstGeom>
          <a:solidFill>
            <a:srgbClr val="4471C4"/>
          </a:solidFill>
          <a:ln w="12700">
            <a:solidFill>
              <a:srgbClr val="172C51"/>
            </a:solidFill>
          </a:ln>
        </p:spPr>
        <p:txBody>
          <a:bodyPr vert="horz" wrap="square" lIns="0" tIns="914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sz="10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icrosoft Sans Serif"/>
                <a:cs typeface="Microsoft Sans Serif"/>
                <a:hlinkClick r:id="rId5"/>
              </a:rPr>
              <a:t>https://api.spacexdata.com</a:t>
            </a:r>
            <a:endParaRPr sz="1050">
              <a:latin typeface="Microsoft Sans Serif"/>
              <a:cs typeface="Microsoft Sans Serif"/>
            </a:endParaRPr>
          </a:p>
          <a:p>
            <a:pPr marL="1905" algn="ctr">
              <a:lnSpc>
                <a:spcPct val="100000"/>
              </a:lnSpc>
            </a:pPr>
            <a:r>
              <a:rPr sz="10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icrosoft Sans Serif"/>
                <a:cs typeface="Microsoft Sans Serif"/>
                <a:hlinkClick r:id="rId5"/>
              </a:rPr>
              <a:t>/v4/launchpads/</a:t>
            </a:r>
            <a:endParaRPr sz="105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47859" y="4552315"/>
            <a:ext cx="1715135" cy="518159"/>
          </a:xfrm>
          <a:prstGeom prst="rect">
            <a:avLst/>
          </a:prstGeom>
          <a:solidFill>
            <a:srgbClr val="4471C4"/>
          </a:solidFill>
          <a:ln w="12700">
            <a:solidFill>
              <a:srgbClr val="172C51"/>
            </a:solidFill>
          </a:ln>
        </p:spPr>
        <p:txBody>
          <a:bodyPr vert="horz" wrap="square" lIns="0" tIns="914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sz="10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icrosoft Sans Serif"/>
                <a:cs typeface="Microsoft Sans Serif"/>
                <a:hlinkClick r:id="rId6"/>
              </a:rPr>
              <a:t>https://api.spacexdata.com</a:t>
            </a:r>
            <a:endParaRPr sz="1050">
              <a:latin typeface="Microsoft Sans Serif"/>
              <a:cs typeface="Microsoft Sans Serif"/>
            </a:endParaRPr>
          </a:p>
          <a:p>
            <a:pPr marL="1905" algn="ctr">
              <a:lnSpc>
                <a:spcPct val="100000"/>
              </a:lnSpc>
            </a:pPr>
            <a:r>
              <a:rPr sz="10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icrosoft Sans Serif"/>
                <a:cs typeface="Microsoft Sans Serif"/>
                <a:hlinkClick r:id="rId6"/>
              </a:rPr>
              <a:t>/v4/cores/</a:t>
            </a:r>
            <a:endParaRPr sz="105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547859" y="3960748"/>
            <a:ext cx="1715135" cy="518159"/>
          </a:xfrm>
          <a:prstGeom prst="rect">
            <a:avLst/>
          </a:prstGeom>
          <a:solidFill>
            <a:srgbClr val="4471C4"/>
          </a:solidFill>
          <a:ln w="12700">
            <a:solidFill>
              <a:srgbClr val="172C51"/>
            </a:solidFill>
          </a:ln>
        </p:spPr>
        <p:txBody>
          <a:bodyPr vert="horz" wrap="square" lIns="0" tIns="914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sz="10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icrosoft Sans Serif"/>
                <a:cs typeface="Microsoft Sans Serif"/>
                <a:hlinkClick r:id="rId7"/>
              </a:rPr>
              <a:t>https://api.spacexdata.com</a:t>
            </a:r>
            <a:endParaRPr sz="1050">
              <a:latin typeface="Microsoft Sans Serif"/>
              <a:cs typeface="Microsoft Sans Serif"/>
            </a:endParaRPr>
          </a:p>
          <a:p>
            <a:pPr marL="1905" algn="ctr">
              <a:lnSpc>
                <a:spcPct val="100000"/>
              </a:lnSpc>
            </a:pPr>
            <a:r>
              <a:rPr sz="10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icrosoft Sans Serif"/>
                <a:cs typeface="Microsoft Sans Serif"/>
                <a:hlinkClick r:id="rId7"/>
              </a:rPr>
              <a:t>/v4/payloads/</a:t>
            </a:r>
            <a:endParaRPr sz="105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065646" y="2462529"/>
            <a:ext cx="3482340" cy="3456940"/>
            <a:chOff x="6065646" y="2462529"/>
            <a:chExt cx="3482340" cy="3456940"/>
          </a:xfrm>
        </p:grpSpPr>
        <p:sp>
          <p:nvSpPr>
            <p:cNvPr id="11" name="object 11"/>
            <p:cNvSpPr/>
            <p:nvPr/>
          </p:nvSpPr>
          <p:spPr>
            <a:xfrm>
              <a:off x="6507479" y="2831718"/>
              <a:ext cx="1674495" cy="617220"/>
            </a:xfrm>
            <a:custGeom>
              <a:avLst/>
              <a:gdLst/>
              <a:ahLst/>
              <a:cxnLst/>
              <a:rect l="l" t="t" r="r" b="b"/>
              <a:pathLst>
                <a:path w="1674495" h="617220">
                  <a:moveTo>
                    <a:pt x="837056" y="0"/>
                  </a:moveTo>
                  <a:lnTo>
                    <a:pt x="768407" y="1023"/>
                  </a:lnTo>
                  <a:lnTo>
                    <a:pt x="701285" y="4039"/>
                  </a:lnTo>
                  <a:lnTo>
                    <a:pt x="635907" y="8969"/>
                  </a:lnTo>
                  <a:lnTo>
                    <a:pt x="572487" y="15733"/>
                  </a:lnTo>
                  <a:lnTo>
                    <a:pt x="511242" y="24253"/>
                  </a:lnTo>
                  <a:lnTo>
                    <a:pt x="452387" y="34447"/>
                  </a:lnTo>
                  <a:lnTo>
                    <a:pt x="396137" y="46238"/>
                  </a:lnTo>
                  <a:lnTo>
                    <a:pt x="342707" y="59545"/>
                  </a:lnTo>
                  <a:lnTo>
                    <a:pt x="292314" y="74290"/>
                  </a:lnTo>
                  <a:lnTo>
                    <a:pt x="245173" y="90392"/>
                  </a:lnTo>
                  <a:lnTo>
                    <a:pt x="201499" y="107772"/>
                  </a:lnTo>
                  <a:lnTo>
                    <a:pt x="161507" y="126351"/>
                  </a:lnTo>
                  <a:lnTo>
                    <a:pt x="125413" y="146050"/>
                  </a:lnTo>
                  <a:lnTo>
                    <a:pt x="93433" y="166788"/>
                  </a:lnTo>
                  <a:lnTo>
                    <a:pt x="42675" y="211067"/>
                  </a:lnTo>
                  <a:lnTo>
                    <a:pt x="10956" y="258553"/>
                  </a:lnTo>
                  <a:lnTo>
                    <a:pt x="0" y="308609"/>
                  </a:lnTo>
                  <a:lnTo>
                    <a:pt x="2774" y="333919"/>
                  </a:lnTo>
                  <a:lnTo>
                    <a:pt x="24327" y="382770"/>
                  </a:lnTo>
                  <a:lnTo>
                    <a:pt x="65782" y="428732"/>
                  </a:lnTo>
                  <a:lnTo>
                    <a:pt x="125413" y="471169"/>
                  </a:lnTo>
                  <a:lnTo>
                    <a:pt x="161507" y="490868"/>
                  </a:lnTo>
                  <a:lnTo>
                    <a:pt x="201499" y="509447"/>
                  </a:lnTo>
                  <a:lnTo>
                    <a:pt x="245173" y="526827"/>
                  </a:lnTo>
                  <a:lnTo>
                    <a:pt x="292314" y="542929"/>
                  </a:lnTo>
                  <a:lnTo>
                    <a:pt x="342707" y="557674"/>
                  </a:lnTo>
                  <a:lnTo>
                    <a:pt x="396137" y="570981"/>
                  </a:lnTo>
                  <a:lnTo>
                    <a:pt x="452387" y="582772"/>
                  </a:lnTo>
                  <a:lnTo>
                    <a:pt x="511242" y="592966"/>
                  </a:lnTo>
                  <a:lnTo>
                    <a:pt x="572487" y="601486"/>
                  </a:lnTo>
                  <a:lnTo>
                    <a:pt x="635907" y="608250"/>
                  </a:lnTo>
                  <a:lnTo>
                    <a:pt x="701285" y="613180"/>
                  </a:lnTo>
                  <a:lnTo>
                    <a:pt x="768407" y="616196"/>
                  </a:lnTo>
                  <a:lnTo>
                    <a:pt x="837056" y="617219"/>
                  </a:lnTo>
                  <a:lnTo>
                    <a:pt x="905706" y="616196"/>
                  </a:lnTo>
                  <a:lnTo>
                    <a:pt x="972828" y="613180"/>
                  </a:lnTo>
                  <a:lnTo>
                    <a:pt x="1038206" y="608250"/>
                  </a:lnTo>
                  <a:lnTo>
                    <a:pt x="1101626" y="601486"/>
                  </a:lnTo>
                  <a:lnTo>
                    <a:pt x="1162871" y="592966"/>
                  </a:lnTo>
                  <a:lnTo>
                    <a:pt x="1221726" y="582772"/>
                  </a:lnTo>
                  <a:lnTo>
                    <a:pt x="1277976" y="570981"/>
                  </a:lnTo>
                  <a:lnTo>
                    <a:pt x="1331406" y="557674"/>
                  </a:lnTo>
                  <a:lnTo>
                    <a:pt x="1381799" y="542929"/>
                  </a:lnTo>
                  <a:lnTo>
                    <a:pt x="1428940" y="526827"/>
                  </a:lnTo>
                  <a:lnTo>
                    <a:pt x="1472614" y="509447"/>
                  </a:lnTo>
                  <a:lnTo>
                    <a:pt x="1512606" y="490868"/>
                  </a:lnTo>
                  <a:lnTo>
                    <a:pt x="1548700" y="471169"/>
                  </a:lnTo>
                  <a:lnTo>
                    <a:pt x="1580680" y="450431"/>
                  </a:lnTo>
                  <a:lnTo>
                    <a:pt x="1631438" y="406152"/>
                  </a:lnTo>
                  <a:lnTo>
                    <a:pt x="1663157" y="358666"/>
                  </a:lnTo>
                  <a:lnTo>
                    <a:pt x="1674114" y="308609"/>
                  </a:lnTo>
                  <a:lnTo>
                    <a:pt x="1671339" y="283300"/>
                  </a:lnTo>
                  <a:lnTo>
                    <a:pt x="1649786" y="234449"/>
                  </a:lnTo>
                  <a:lnTo>
                    <a:pt x="1608331" y="188487"/>
                  </a:lnTo>
                  <a:lnTo>
                    <a:pt x="1548700" y="146050"/>
                  </a:lnTo>
                  <a:lnTo>
                    <a:pt x="1512606" y="126351"/>
                  </a:lnTo>
                  <a:lnTo>
                    <a:pt x="1472614" y="107772"/>
                  </a:lnTo>
                  <a:lnTo>
                    <a:pt x="1428940" y="90392"/>
                  </a:lnTo>
                  <a:lnTo>
                    <a:pt x="1381799" y="74290"/>
                  </a:lnTo>
                  <a:lnTo>
                    <a:pt x="1331406" y="59545"/>
                  </a:lnTo>
                  <a:lnTo>
                    <a:pt x="1277976" y="46238"/>
                  </a:lnTo>
                  <a:lnTo>
                    <a:pt x="1221726" y="34447"/>
                  </a:lnTo>
                  <a:lnTo>
                    <a:pt x="1162871" y="24253"/>
                  </a:lnTo>
                  <a:lnTo>
                    <a:pt x="1101626" y="15733"/>
                  </a:lnTo>
                  <a:lnTo>
                    <a:pt x="1038206" y="8969"/>
                  </a:lnTo>
                  <a:lnTo>
                    <a:pt x="972828" y="4039"/>
                  </a:lnTo>
                  <a:lnTo>
                    <a:pt x="905706" y="1023"/>
                  </a:lnTo>
                  <a:lnTo>
                    <a:pt x="83705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507479" y="2831718"/>
              <a:ext cx="1674495" cy="617220"/>
            </a:xfrm>
            <a:custGeom>
              <a:avLst/>
              <a:gdLst/>
              <a:ahLst/>
              <a:cxnLst/>
              <a:rect l="l" t="t" r="r" b="b"/>
              <a:pathLst>
                <a:path w="1674495" h="617220">
                  <a:moveTo>
                    <a:pt x="0" y="308609"/>
                  </a:moveTo>
                  <a:lnTo>
                    <a:pt x="10956" y="258553"/>
                  </a:lnTo>
                  <a:lnTo>
                    <a:pt x="42675" y="211067"/>
                  </a:lnTo>
                  <a:lnTo>
                    <a:pt x="93433" y="166788"/>
                  </a:lnTo>
                  <a:lnTo>
                    <a:pt x="125413" y="146050"/>
                  </a:lnTo>
                  <a:lnTo>
                    <a:pt x="161507" y="126351"/>
                  </a:lnTo>
                  <a:lnTo>
                    <a:pt x="201499" y="107772"/>
                  </a:lnTo>
                  <a:lnTo>
                    <a:pt x="245173" y="90392"/>
                  </a:lnTo>
                  <a:lnTo>
                    <a:pt x="292314" y="74290"/>
                  </a:lnTo>
                  <a:lnTo>
                    <a:pt x="342707" y="59545"/>
                  </a:lnTo>
                  <a:lnTo>
                    <a:pt x="396137" y="46238"/>
                  </a:lnTo>
                  <a:lnTo>
                    <a:pt x="452387" y="34447"/>
                  </a:lnTo>
                  <a:lnTo>
                    <a:pt x="511242" y="24253"/>
                  </a:lnTo>
                  <a:lnTo>
                    <a:pt x="572487" y="15733"/>
                  </a:lnTo>
                  <a:lnTo>
                    <a:pt x="635907" y="8969"/>
                  </a:lnTo>
                  <a:lnTo>
                    <a:pt x="701285" y="4039"/>
                  </a:lnTo>
                  <a:lnTo>
                    <a:pt x="768407" y="1023"/>
                  </a:lnTo>
                  <a:lnTo>
                    <a:pt x="837056" y="0"/>
                  </a:lnTo>
                  <a:lnTo>
                    <a:pt x="905706" y="1023"/>
                  </a:lnTo>
                  <a:lnTo>
                    <a:pt x="972828" y="4039"/>
                  </a:lnTo>
                  <a:lnTo>
                    <a:pt x="1038206" y="8969"/>
                  </a:lnTo>
                  <a:lnTo>
                    <a:pt x="1101626" y="15733"/>
                  </a:lnTo>
                  <a:lnTo>
                    <a:pt x="1162871" y="24253"/>
                  </a:lnTo>
                  <a:lnTo>
                    <a:pt x="1221726" y="34447"/>
                  </a:lnTo>
                  <a:lnTo>
                    <a:pt x="1277976" y="46238"/>
                  </a:lnTo>
                  <a:lnTo>
                    <a:pt x="1331406" y="59545"/>
                  </a:lnTo>
                  <a:lnTo>
                    <a:pt x="1381799" y="74290"/>
                  </a:lnTo>
                  <a:lnTo>
                    <a:pt x="1428940" y="90392"/>
                  </a:lnTo>
                  <a:lnTo>
                    <a:pt x="1472614" y="107772"/>
                  </a:lnTo>
                  <a:lnTo>
                    <a:pt x="1512606" y="126351"/>
                  </a:lnTo>
                  <a:lnTo>
                    <a:pt x="1548700" y="146050"/>
                  </a:lnTo>
                  <a:lnTo>
                    <a:pt x="1580680" y="166788"/>
                  </a:lnTo>
                  <a:lnTo>
                    <a:pt x="1631438" y="211067"/>
                  </a:lnTo>
                  <a:lnTo>
                    <a:pt x="1663157" y="258553"/>
                  </a:lnTo>
                  <a:lnTo>
                    <a:pt x="1674114" y="308609"/>
                  </a:lnTo>
                  <a:lnTo>
                    <a:pt x="1671339" y="333919"/>
                  </a:lnTo>
                  <a:lnTo>
                    <a:pt x="1649786" y="382770"/>
                  </a:lnTo>
                  <a:lnTo>
                    <a:pt x="1608331" y="428732"/>
                  </a:lnTo>
                  <a:lnTo>
                    <a:pt x="1548700" y="471169"/>
                  </a:lnTo>
                  <a:lnTo>
                    <a:pt x="1512606" y="490868"/>
                  </a:lnTo>
                  <a:lnTo>
                    <a:pt x="1472614" y="509447"/>
                  </a:lnTo>
                  <a:lnTo>
                    <a:pt x="1428940" y="526827"/>
                  </a:lnTo>
                  <a:lnTo>
                    <a:pt x="1381799" y="542929"/>
                  </a:lnTo>
                  <a:lnTo>
                    <a:pt x="1331406" y="557674"/>
                  </a:lnTo>
                  <a:lnTo>
                    <a:pt x="1277976" y="570981"/>
                  </a:lnTo>
                  <a:lnTo>
                    <a:pt x="1221726" y="582772"/>
                  </a:lnTo>
                  <a:lnTo>
                    <a:pt x="1162871" y="592966"/>
                  </a:lnTo>
                  <a:lnTo>
                    <a:pt x="1101626" y="601486"/>
                  </a:lnTo>
                  <a:lnTo>
                    <a:pt x="1038206" y="608250"/>
                  </a:lnTo>
                  <a:lnTo>
                    <a:pt x="972828" y="613180"/>
                  </a:lnTo>
                  <a:lnTo>
                    <a:pt x="905706" y="616196"/>
                  </a:lnTo>
                  <a:lnTo>
                    <a:pt x="837056" y="617219"/>
                  </a:lnTo>
                  <a:lnTo>
                    <a:pt x="768407" y="616196"/>
                  </a:lnTo>
                  <a:lnTo>
                    <a:pt x="701285" y="613180"/>
                  </a:lnTo>
                  <a:lnTo>
                    <a:pt x="635907" y="608250"/>
                  </a:lnTo>
                  <a:lnTo>
                    <a:pt x="572487" y="601486"/>
                  </a:lnTo>
                  <a:lnTo>
                    <a:pt x="511242" y="592966"/>
                  </a:lnTo>
                  <a:lnTo>
                    <a:pt x="452387" y="582772"/>
                  </a:lnTo>
                  <a:lnTo>
                    <a:pt x="396137" y="570981"/>
                  </a:lnTo>
                  <a:lnTo>
                    <a:pt x="342707" y="557674"/>
                  </a:lnTo>
                  <a:lnTo>
                    <a:pt x="292314" y="542929"/>
                  </a:lnTo>
                  <a:lnTo>
                    <a:pt x="245173" y="526827"/>
                  </a:lnTo>
                  <a:lnTo>
                    <a:pt x="201499" y="509447"/>
                  </a:lnTo>
                  <a:lnTo>
                    <a:pt x="161507" y="490868"/>
                  </a:lnTo>
                  <a:lnTo>
                    <a:pt x="125413" y="471169"/>
                  </a:lnTo>
                  <a:lnTo>
                    <a:pt x="93433" y="450431"/>
                  </a:lnTo>
                  <a:lnTo>
                    <a:pt x="42675" y="406152"/>
                  </a:lnTo>
                  <a:lnTo>
                    <a:pt x="10956" y="358666"/>
                  </a:lnTo>
                  <a:lnTo>
                    <a:pt x="0" y="308609"/>
                  </a:lnTo>
                  <a:close/>
                </a:path>
              </a:pathLst>
            </a:custGeom>
            <a:ln w="12700">
              <a:solidFill>
                <a:srgbClr val="6C4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306436" y="2462529"/>
              <a:ext cx="76200" cy="369570"/>
            </a:xfrm>
            <a:custGeom>
              <a:avLst/>
              <a:gdLst/>
              <a:ahLst/>
              <a:cxnLst/>
              <a:rect l="l" t="t" r="r" b="b"/>
              <a:pathLst>
                <a:path w="76200" h="369569">
                  <a:moveTo>
                    <a:pt x="34925" y="292989"/>
                  </a:moveTo>
                  <a:lnTo>
                    <a:pt x="0" y="292989"/>
                  </a:lnTo>
                  <a:lnTo>
                    <a:pt x="38100" y="369189"/>
                  </a:lnTo>
                  <a:lnTo>
                    <a:pt x="69850" y="305689"/>
                  </a:lnTo>
                  <a:lnTo>
                    <a:pt x="34925" y="305689"/>
                  </a:lnTo>
                  <a:lnTo>
                    <a:pt x="34925" y="292989"/>
                  </a:lnTo>
                  <a:close/>
                </a:path>
                <a:path w="76200" h="369569">
                  <a:moveTo>
                    <a:pt x="41275" y="63500"/>
                  </a:moveTo>
                  <a:lnTo>
                    <a:pt x="34925" y="63500"/>
                  </a:lnTo>
                  <a:lnTo>
                    <a:pt x="34925" y="305689"/>
                  </a:lnTo>
                  <a:lnTo>
                    <a:pt x="41275" y="305689"/>
                  </a:lnTo>
                  <a:lnTo>
                    <a:pt x="41275" y="63500"/>
                  </a:lnTo>
                  <a:close/>
                </a:path>
                <a:path w="76200" h="369569">
                  <a:moveTo>
                    <a:pt x="76200" y="292989"/>
                  </a:moveTo>
                  <a:lnTo>
                    <a:pt x="41275" y="292989"/>
                  </a:lnTo>
                  <a:lnTo>
                    <a:pt x="41275" y="305689"/>
                  </a:lnTo>
                  <a:lnTo>
                    <a:pt x="69850" y="305689"/>
                  </a:lnTo>
                  <a:lnTo>
                    <a:pt x="76200" y="292989"/>
                  </a:lnTo>
                  <a:close/>
                </a:path>
                <a:path w="76200" h="369569">
                  <a:moveTo>
                    <a:pt x="38100" y="0"/>
                  </a:moveTo>
                  <a:lnTo>
                    <a:pt x="0" y="76200"/>
                  </a:lnTo>
                  <a:lnTo>
                    <a:pt x="34925" y="76200"/>
                  </a:lnTo>
                  <a:lnTo>
                    <a:pt x="3492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369569">
                  <a:moveTo>
                    <a:pt x="69850" y="63500"/>
                  </a:moveTo>
                  <a:lnTo>
                    <a:pt x="41275" y="63500"/>
                  </a:lnTo>
                  <a:lnTo>
                    <a:pt x="4127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507479" y="4318380"/>
              <a:ext cx="1674495" cy="617220"/>
            </a:xfrm>
            <a:custGeom>
              <a:avLst/>
              <a:gdLst/>
              <a:ahLst/>
              <a:cxnLst/>
              <a:rect l="l" t="t" r="r" b="b"/>
              <a:pathLst>
                <a:path w="1674495" h="617220">
                  <a:moveTo>
                    <a:pt x="837056" y="0"/>
                  </a:moveTo>
                  <a:lnTo>
                    <a:pt x="768407" y="1023"/>
                  </a:lnTo>
                  <a:lnTo>
                    <a:pt x="701285" y="4039"/>
                  </a:lnTo>
                  <a:lnTo>
                    <a:pt x="635907" y="8969"/>
                  </a:lnTo>
                  <a:lnTo>
                    <a:pt x="572487" y="15733"/>
                  </a:lnTo>
                  <a:lnTo>
                    <a:pt x="511242" y="24253"/>
                  </a:lnTo>
                  <a:lnTo>
                    <a:pt x="452387" y="34447"/>
                  </a:lnTo>
                  <a:lnTo>
                    <a:pt x="396137" y="46238"/>
                  </a:lnTo>
                  <a:lnTo>
                    <a:pt x="342707" y="59545"/>
                  </a:lnTo>
                  <a:lnTo>
                    <a:pt x="292314" y="74290"/>
                  </a:lnTo>
                  <a:lnTo>
                    <a:pt x="245173" y="90392"/>
                  </a:lnTo>
                  <a:lnTo>
                    <a:pt x="201499" y="107772"/>
                  </a:lnTo>
                  <a:lnTo>
                    <a:pt x="161507" y="126351"/>
                  </a:lnTo>
                  <a:lnTo>
                    <a:pt x="125413" y="146050"/>
                  </a:lnTo>
                  <a:lnTo>
                    <a:pt x="93433" y="166788"/>
                  </a:lnTo>
                  <a:lnTo>
                    <a:pt x="42675" y="211067"/>
                  </a:lnTo>
                  <a:lnTo>
                    <a:pt x="10956" y="258553"/>
                  </a:lnTo>
                  <a:lnTo>
                    <a:pt x="0" y="308610"/>
                  </a:lnTo>
                  <a:lnTo>
                    <a:pt x="2774" y="333919"/>
                  </a:lnTo>
                  <a:lnTo>
                    <a:pt x="24327" y="382770"/>
                  </a:lnTo>
                  <a:lnTo>
                    <a:pt x="65782" y="428732"/>
                  </a:lnTo>
                  <a:lnTo>
                    <a:pt x="125413" y="471169"/>
                  </a:lnTo>
                  <a:lnTo>
                    <a:pt x="161507" y="490868"/>
                  </a:lnTo>
                  <a:lnTo>
                    <a:pt x="201499" y="509447"/>
                  </a:lnTo>
                  <a:lnTo>
                    <a:pt x="245173" y="526827"/>
                  </a:lnTo>
                  <a:lnTo>
                    <a:pt x="292314" y="542929"/>
                  </a:lnTo>
                  <a:lnTo>
                    <a:pt x="342707" y="557674"/>
                  </a:lnTo>
                  <a:lnTo>
                    <a:pt x="396137" y="570981"/>
                  </a:lnTo>
                  <a:lnTo>
                    <a:pt x="452387" y="582772"/>
                  </a:lnTo>
                  <a:lnTo>
                    <a:pt x="511242" y="592966"/>
                  </a:lnTo>
                  <a:lnTo>
                    <a:pt x="572487" y="601486"/>
                  </a:lnTo>
                  <a:lnTo>
                    <a:pt x="635907" y="608250"/>
                  </a:lnTo>
                  <a:lnTo>
                    <a:pt x="701285" y="613180"/>
                  </a:lnTo>
                  <a:lnTo>
                    <a:pt x="768407" y="616196"/>
                  </a:lnTo>
                  <a:lnTo>
                    <a:pt x="837056" y="617220"/>
                  </a:lnTo>
                  <a:lnTo>
                    <a:pt x="905706" y="616196"/>
                  </a:lnTo>
                  <a:lnTo>
                    <a:pt x="972828" y="613180"/>
                  </a:lnTo>
                  <a:lnTo>
                    <a:pt x="1038206" y="608250"/>
                  </a:lnTo>
                  <a:lnTo>
                    <a:pt x="1101626" y="601486"/>
                  </a:lnTo>
                  <a:lnTo>
                    <a:pt x="1162871" y="592966"/>
                  </a:lnTo>
                  <a:lnTo>
                    <a:pt x="1221726" y="582772"/>
                  </a:lnTo>
                  <a:lnTo>
                    <a:pt x="1277976" y="570981"/>
                  </a:lnTo>
                  <a:lnTo>
                    <a:pt x="1331406" y="557674"/>
                  </a:lnTo>
                  <a:lnTo>
                    <a:pt x="1381799" y="542929"/>
                  </a:lnTo>
                  <a:lnTo>
                    <a:pt x="1428940" y="526827"/>
                  </a:lnTo>
                  <a:lnTo>
                    <a:pt x="1472614" y="509447"/>
                  </a:lnTo>
                  <a:lnTo>
                    <a:pt x="1512606" y="490868"/>
                  </a:lnTo>
                  <a:lnTo>
                    <a:pt x="1548700" y="471169"/>
                  </a:lnTo>
                  <a:lnTo>
                    <a:pt x="1580680" y="450431"/>
                  </a:lnTo>
                  <a:lnTo>
                    <a:pt x="1631438" y="406152"/>
                  </a:lnTo>
                  <a:lnTo>
                    <a:pt x="1663157" y="358666"/>
                  </a:lnTo>
                  <a:lnTo>
                    <a:pt x="1674114" y="308610"/>
                  </a:lnTo>
                  <a:lnTo>
                    <a:pt x="1671339" y="283300"/>
                  </a:lnTo>
                  <a:lnTo>
                    <a:pt x="1649786" y="234449"/>
                  </a:lnTo>
                  <a:lnTo>
                    <a:pt x="1608331" y="188487"/>
                  </a:lnTo>
                  <a:lnTo>
                    <a:pt x="1548700" y="146050"/>
                  </a:lnTo>
                  <a:lnTo>
                    <a:pt x="1512606" y="126351"/>
                  </a:lnTo>
                  <a:lnTo>
                    <a:pt x="1472614" y="107772"/>
                  </a:lnTo>
                  <a:lnTo>
                    <a:pt x="1428940" y="90392"/>
                  </a:lnTo>
                  <a:lnTo>
                    <a:pt x="1381799" y="74290"/>
                  </a:lnTo>
                  <a:lnTo>
                    <a:pt x="1331406" y="59545"/>
                  </a:lnTo>
                  <a:lnTo>
                    <a:pt x="1277976" y="46238"/>
                  </a:lnTo>
                  <a:lnTo>
                    <a:pt x="1221726" y="34447"/>
                  </a:lnTo>
                  <a:lnTo>
                    <a:pt x="1162871" y="24253"/>
                  </a:lnTo>
                  <a:lnTo>
                    <a:pt x="1101626" y="15733"/>
                  </a:lnTo>
                  <a:lnTo>
                    <a:pt x="1038206" y="8969"/>
                  </a:lnTo>
                  <a:lnTo>
                    <a:pt x="972828" y="4039"/>
                  </a:lnTo>
                  <a:lnTo>
                    <a:pt x="905706" y="1023"/>
                  </a:lnTo>
                  <a:lnTo>
                    <a:pt x="83705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507479" y="4318380"/>
              <a:ext cx="1674495" cy="617220"/>
            </a:xfrm>
            <a:custGeom>
              <a:avLst/>
              <a:gdLst/>
              <a:ahLst/>
              <a:cxnLst/>
              <a:rect l="l" t="t" r="r" b="b"/>
              <a:pathLst>
                <a:path w="1674495" h="617220">
                  <a:moveTo>
                    <a:pt x="0" y="308610"/>
                  </a:moveTo>
                  <a:lnTo>
                    <a:pt x="10956" y="258553"/>
                  </a:lnTo>
                  <a:lnTo>
                    <a:pt x="42675" y="211067"/>
                  </a:lnTo>
                  <a:lnTo>
                    <a:pt x="93433" y="166788"/>
                  </a:lnTo>
                  <a:lnTo>
                    <a:pt x="125413" y="146050"/>
                  </a:lnTo>
                  <a:lnTo>
                    <a:pt x="161507" y="126351"/>
                  </a:lnTo>
                  <a:lnTo>
                    <a:pt x="201499" y="107772"/>
                  </a:lnTo>
                  <a:lnTo>
                    <a:pt x="245173" y="90392"/>
                  </a:lnTo>
                  <a:lnTo>
                    <a:pt x="292314" y="74290"/>
                  </a:lnTo>
                  <a:lnTo>
                    <a:pt x="342707" y="59545"/>
                  </a:lnTo>
                  <a:lnTo>
                    <a:pt x="396137" y="46238"/>
                  </a:lnTo>
                  <a:lnTo>
                    <a:pt x="452387" y="34447"/>
                  </a:lnTo>
                  <a:lnTo>
                    <a:pt x="511242" y="24253"/>
                  </a:lnTo>
                  <a:lnTo>
                    <a:pt x="572487" y="15733"/>
                  </a:lnTo>
                  <a:lnTo>
                    <a:pt x="635907" y="8969"/>
                  </a:lnTo>
                  <a:lnTo>
                    <a:pt x="701285" y="4039"/>
                  </a:lnTo>
                  <a:lnTo>
                    <a:pt x="768407" y="1023"/>
                  </a:lnTo>
                  <a:lnTo>
                    <a:pt x="837056" y="0"/>
                  </a:lnTo>
                  <a:lnTo>
                    <a:pt x="905706" y="1023"/>
                  </a:lnTo>
                  <a:lnTo>
                    <a:pt x="972828" y="4039"/>
                  </a:lnTo>
                  <a:lnTo>
                    <a:pt x="1038206" y="8969"/>
                  </a:lnTo>
                  <a:lnTo>
                    <a:pt x="1101626" y="15733"/>
                  </a:lnTo>
                  <a:lnTo>
                    <a:pt x="1162871" y="24253"/>
                  </a:lnTo>
                  <a:lnTo>
                    <a:pt x="1221726" y="34447"/>
                  </a:lnTo>
                  <a:lnTo>
                    <a:pt x="1277976" y="46238"/>
                  </a:lnTo>
                  <a:lnTo>
                    <a:pt x="1331406" y="59545"/>
                  </a:lnTo>
                  <a:lnTo>
                    <a:pt x="1381799" y="74290"/>
                  </a:lnTo>
                  <a:lnTo>
                    <a:pt x="1428940" y="90392"/>
                  </a:lnTo>
                  <a:lnTo>
                    <a:pt x="1472614" y="107772"/>
                  </a:lnTo>
                  <a:lnTo>
                    <a:pt x="1512606" y="126351"/>
                  </a:lnTo>
                  <a:lnTo>
                    <a:pt x="1548700" y="146050"/>
                  </a:lnTo>
                  <a:lnTo>
                    <a:pt x="1580680" y="166788"/>
                  </a:lnTo>
                  <a:lnTo>
                    <a:pt x="1631438" y="211067"/>
                  </a:lnTo>
                  <a:lnTo>
                    <a:pt x="1663157" y="258553"/>
                  </a:lnTo>
                  <a:lnTo>
                    <a:pt x="1674114" y="308610"/>
                  </a:lnTo>
                  <a:lnTo>
                    <a:pt x="1671339" y="333919"/>
                  </a:lnTo>
                  <a:lnTo>
                    <a:pt x="1649786" y="382770"/>
                  </a:lnTo>
                  <a:lnTo>
                    <a:pt x="1608331" y="428732"/>
                  </a:lnTo>
                  <a:lnTo>
                    <a:pt x="1548700" y="471169"/>
                  </a:lnTo>
                  <a:lnTo>
                    <a:pt x="1512606" y="490868"/>
                  </a:lnTo>
                  <a:lnTo>
                    <a:pt x="1472614" y="509447"/>
                  </a:lnTo>
                  <a:lnTo>
                    <a:pt x="1428940" y="526827"/>
                  </a:lnTo>
                  <a:lnTo>
                    <a:pt x="1381799" y="542929"/>
                  </a:lnTo>
                  <a:lnTo>
                    <a:pt x="1331406" y="557674"/>
                  </a:lnTo>
                  <a:lnTo>
                    <a:pt x="1277976" y="570981"/>
                  </a:lnTo>
                  <a:lnTo>
                    <a:pt x="1221726" y="582772"/>
                  </a:lnTo>
                  <a:lnTo>
                    <a:pt x="1162871" y="592966"/>
                  </a:lnTo>
                  <a:lnTo>
                    <a:pt x="1101626" y="601486"/>
                  </a:lnTo>
                  <a:lnTo>
                    <a:pt x="1038206" y="608250"/>
                  </a:lnTo>
                  <a:lnTo>
                    <a:pt x="972828" y="613180"/>
                  </a:lnTo>
                  <a:lnTo>
                    <a:pt x="905706" y="616196"/>
                  </a:lnTo>
                  <a:lnTo>
                    <a:pt x="837056" y="617220"/>
                  </a:lnTo>
                  <a:lnTo>
                    <a:pt x="768407" y="616196"/>
                  </a:lnTo>
                  <a:lnTo>
                    <a:pt x="701285" y="613180"/>
                  </a:lnTo>
                  <a:lnTo>
                    <a:pt x="635907" y="608250"/>
                  </a:lnTo>
                  <a:lnTo>
                    <a:pt x="572487" y="601486"/>
                  </a:lnTo>
                  <a:lnTo>
                    <a:pt x="511242" y="592966"/>
                  </a:lnTo>
                  <a:lnTo>
                    <a:pt x="452387" y="582772"/>
                  </a:lnTo>
                  <a:lnTo>
                    <a:pt x="396137" y="570981"/>
                  </a:lnTo>
                  <a:lnTo>
                    <a:pt x="342707" y="557674"/>
                  </a:lnTo>
                  <a:lnTo>
                    <a:pt x="292314" y="542929"/>
                  </a:lnTo>
                  <a:lnTo>
                    <a:pt x="245173" y="526827"/>
                  </a:lnTo>
                  <a:lnTo>
                    <a:pt x="201499" y="509447"/>
                  </a:lnTo>
                  <a:lnTo>
                    <a:pt x="161507" y="490868"/>
                  </a:lnTo>
                  <a:lnTo>
                    <a:pt x="125413" y="471169"/>
                  </a:lnTo>
                  <a:lnTo>
                    <a:pt x="93433" y="450431"/>
                  </a:lnTo>
                  <a:lnTo>
                    <a:pt x="42675" y="406152"/>
                  </a:lnTo>
                  <a:lnTo>
                    <a:pt x="10956" y="358666"/>
                  </a:lnTo>
                  <a:lnTo>
                    <a:pt x="0" y="308610"/>
                  </a:lnTo>
                  <a:close/>
                </a:path>
              </a:pathLst>
            </a:custGeom>
            <a:ln w="12700">
              <a:solidFill>
                <a:srgbClr val="6C4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306437" y="2967227"/>
              <a:ext cx="2241550" cy="1856105"/>
            </a:xfrm>
            <a:custGeom>
              <a:avLst/>
              <a:gdLst/>
              <a:ahLst/>
              <a:cxnLst/>
              <a:rect l="l" t="t" r="r" b="b"/>
              <a:pathLst>
                <a:path w="2241550" h="1856104">
                  <a:moveTo>
                    <a:pt x="2241423" y="1252601"/>
                  </a:moveTo>
                  <a:lnTo>
                    <a:pt x="2234209" y="1247775"/>
                  </a:lnTo>
                  <a:lnTo>
                    <a:pt x="2170684" y="1205230"/>
                  </a:lnTo>
                  <a:lnTo>
                    <a:pt x="2166239" y="1239964"/>
                  </a:lnTo>
                  <a:lnTo>
                    <a:pt x="114058" y="979373"/>
                  </a:lnTo>
                  <a:lnTo>
                    <a:pt x="114261" y="977773"/>
                  </a:lnTo>
                  <a:lnTo>
                    <a:pt x="118491" y="944753"/>
                  </a:lnTo>
                  <a:lnTo>
                    <a:pt x="41275" y="971842"/>
                  </a:lnTo>
                  <a:lnTo>
                    <a:pt x="41275" y="481711"/>
                  </a:lnTo>
                  <a:lnTo>
                    <a:pt x="34925" y="481711"/>
                  </a:lnTo>
                  <a:lnTo>
                    <a:pt x="34925" y="1274953"/>
                  </a:lnTo>
                  <a:lnTo>
                    <a:pt x="0" y="1274953"/>
                  </a:lnTo>
                  <a:lnTo>
                    <a:pt x="38100" y="1351153"/>
                  </a:lnTo>
                  <a:lnTo>
                    <a:pt x="69850" y="1287653"/>
                  </a:lnTo>
                  <a:lnTo>
                    <a:pt x="76200" y="1274953"/>
                  </a:lnTo>
                  <a:lnTo>
                    <a:pt x="41275" y="1274953"/>
                  </a:lnTo>
                  <a:lnTo>
                    <a:pt x="41275" y="1109992"/>
                  </a:lnTo>
                  <a:lnTo>
                    <a:pt x="98298" y="1167130"/>
                  </a:lnTo>
                  <a:lnTo>
                    <a:pt x="109359" y="1133970"/>
                  </a:lnTo>
                  <a:lnTo>
                    <a:pt x="2168144" y="1822996"/>
                  </a:lnTo>
                  <a:lnTo>
                    <a:pt x="2157095" y="1856105"/>
                  </a:lnTo>
                  <a:lnTo>
                    <a:pt x="2241423" y="1844167"/>
                  </a:lnTo>
                  <a:lnTo>
                    <a:pt x="2224303" y="1827022"/>
                  </a:lnTo>
                  <a:lnTo>
                    <a:pt x="2181225" y="1783842"/>
                  </a:lnTo>
                  <a:lnTo>
                    <a:pt x="2170150" y="1817014"/>
                  </a:lnTo>
                  <a:lnTo>
                    <a:pt x="111366" y="1127988"/>
                  </a:lnTo>
                  <a:lnTo>
                    <a:pt x="112712" y="1123950"/>
                  </a:lnTo>
                  <a:lnTo>
                    <a:pt x="122428" y="1094867"/>
                  </a:lnTo>
                  <a:lnTo>
                    <a:pt x="41275" y="1106360"/>
                  </a:lnTo>
                  <a:lnTo>
                    <a:pt x="41275" y="975080"/>
                  </a:lnTo>
                  <a:lnTo>
                    <a:pt x="108839" y="1020318"/>
                  </a:lnTo>
                  <a:lnTo>
                    <a:pt x="113258" y="985723"/>
                  </a:lnTo>
                  <a:lnTo>
                    <a:pt x="2165451" y="1246187"/>
                  </a:lnTo>
                  <a:lnTo>
                    <a:pt x="2161032" y="1280795"/>
                  </a:lnTo>
                  <a:lnTo>
                    <a:pt x="2241423" y="1252601"/>
                  </a:lnTo>
                  <a:close/>
                </a:path>
                <a:path w="2241550" h="1856104">
                  <a:moveTo>
                    <a:pt x="2241423" y="631571"/>
                  </a:moveTo>
                  <a:lnTo>
                    <a:pt x="2161794" y="601599"/>
                  </a:lnTo>
                  <a:lnTo>
                    <a:pt x="2165337" y="636308"/>
                  </a:lnTo>
                  <a:lnTo>
                    <a:pt x="143497" y="844892"/>
                  </a:lnTo>
                  <a:lnTo>
                    <a:pt x="139954" y="810133"/>
                  </a:lnTo>
                  <a:lnTo>
                    <a:pt x="67945" y="855853"/>
                  </a:lnTo>
                  <a:lnTo>
                    <a:pt x="147701" y="885952"/>
                  </a:lnTo>
                  <a:lnTo>
                    <a:pt x="144284" y="852551"/>
                  </a:lnTo>
                  <a:lnTo>
                    <a:pt x="144145" y="851242"/>
                  </a:lnTo>
                  <a:lnTo>
                    <a:pt x="2165985" y="642658"/>
                  </a:lnTo>
                  <a:lnTo>
                    <a:pt x="2169541" y="677291"/>
                  </a:lnTo>
                  <a:lnTo>
                    <a:pt x="2236025" y="635000"/>
                  </a:lnTo>
                  <a:lnTo>
                    <a:pt x="2241423" y="631571"/>
                  </a:lnTo>
                  <a:close/>
                </a:path>
                <a:path w="2241550" h="1856104">
                  <a:moveTo>
                    <a:pt x="2241423" y="14351"/>
                  </a:moveTo>
                  <a:lnTo>
                    <a:pt x="2157476" y="0"/>
                  </a:lnTo>
                  <a:lnTo>
                    <a:pt x="2167585" y="33388"/>
                  </a:lnTo>
                  <a:lnTo>
                    <a:pt x="140042" y="646696"/>
                  </a:lnTo>
                  <a:lnTo>
                    <a:pt x="129921" y="613283"/>
                  </a:lnTo>
                  <a:lnTo>
                    <a:pt x="67945" y="671703"/>
                  </a:lnTo>
                  <a:lnTo>
                    <a:pt x="152019" y="686181"/>
                  </a:lnTo>
                  <a:lnTo>
                    <a:pt x="143002" y="656463"/>
                  </a:lnTo>
                  <a:lnTo>
                    <a:pt x="141884" y="652767"/>
                  </a:lnTo>
                  <a:lnTo>
                    <a:pt x="2169439" y="39497"/>
                  </a:lnTo>
                  <a:lnTo>
                    <a:pt x="2179574" y="72898"/>
                  </a:lnTo>
                  <a:lnTo>
                    <a:pt x="2225179" y="29718"/>
                  </a:lnTo>
                  <a:lnTo>
                    <a:pt x="2241423" y="143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071996" y="5295391"/>
              <a:ext cx="2545080" cy="617855"/>
            </a:xfrm>
            <a:custGeom>
              <a:avLst/>
              <a:gdLst/>
              <a:ahLst/>
              <a:cxnLst/>
              <a:rect l="l" t="t" r="r" b="b"/>
              <a:pathLst>
                <a:path w="2545079" h="617854">
                  <a:moveTo>
                    <a:pt x="1272539" y="0"/>
                  </a:moveTo>
                  <a:lnTo>
                    <a:pt x="1200327" y="488"/>
                  </a:lnTo>
                  <a:lnTo>
                    <a:pt x="1129171" y="1936"/>
                  </a:lnTo>
                  <a:lnTo>
                    <a:pt x="1059180" y="4318"/>
                  </a:lnTo>
                  <a:lnTo>
                    <a:pt x="990460" y="7608"/>
                  </a:lnTo>
                  <a:lnTo>
                    <a:pt x="923120" y="11779"/>
                  </a:lnTo>
                  <a:lnTo>
                    <a:pt x="857267" y="16806"/>
                  </a:lnTo>
                  <a:lnTo>
                    <a:pt x="793007" y="22663"/>
                  </a:lnTo>
                  <a:lnTo>
                    <a:pt x="730449" y="29323"/>
                  </a:lnTo>
                  <a:lnTo>
                    <a:pt x="669700" y="36760"/>
                  </a:lnTo>
                  <a:lnTo>
                    <a:pt x="610867" y="44949"/>
                  </a:lnTo>
                  <a:lnTo>
                    <a:pt x="554058" y="53863"/>
                  </a:lnTo>
                  <a:lnTo>
                    <a:pt x="499379" y="63476"/>
                  </a:lnTo>
                  <a:lnTo>
                    <a:pt x="446940" y="73763"/>
                  </a:lnTo>
                  <a:lnTo>
                    <a:pt x="396846" y="84697"/>
                  </a:lnTo>
                  <a:lnTo>
                    <a:pt x="349206" y="96252"/>
                  </a:lnTo>
                  <a:lnTo>
                    <a:pt x="304127" y="108402"/>
                  </a:lnTo>
                  <a:lnTo>
                    <a:pt x="261715" y="121121"/>
                  </a:lnTo>
                  <a:lnTo>
                    <a:pt x="222080" y="134383"/>
                  </a:lnTo>
                  <a:lnTo>
                    <a:pt x="185327" y="148163"/>
                  </a:lnTo>
                  <a:lnTo>
                    <a:pt x="120901" y="177168"/>
                  </a:lnTo>
                  <a:lnTo>
                    <a:pt x="69295" y="207929"/>
                  </a:lnTo>
                  <a:lnTo>
                    <a:pt x="31371" y="240237"/>
                  </a:lnTo>
                  <a:lnTo>
                    <a:pt x="7985" y="273883"/>
                  </a:lnTo>
                  <a:lnTo>
                    <a:pt x="0" y="308660"/>
                  </a:lnTo>
                  <a:lnTo>
                    <a:pt x="2014" y="326173"/>
                  </a:lnTo>
                  <a:lnTo>
                    <a:pt x="31371" y="377070"/>
                  </a:lnTo>
                  <a:lnTo>
                    <a:pt x="69295" y="409373"/>
                  </a:lnTo>
                  <a:lnTo>
                    <a:pt x="120901" y="440129"/>
                  </a:lnTo>
                  <a:lnTo>
                    <a:pt x="185327" y="469131"/>
                  </a:lnTo>
                  <a:lnTo>
                    <a:pt x="222080" y="482908"/>
                  </a:lnTo>
                  <a:lnTo>
                    <a:pt x="261715" y="496169"/>
                  </a:lnTo>
                  <a:lnTo>
                    <a:pt x="304127" y="508887"/>
                  </a:lnTo>
                  <a:lnTo>
                    <a:pt x="349206" y="521036"/>
                  </a:lnTo>
                  <a:lnTo>
                    <a:pt x="396846" y="532590"/>
                  </a:lnTo>
                  <a:lnTo>
                    <a:pt x="446940" y="543523"/>
                  </a:lnTo>
                  <a:lnTo>
                    <a:pt x="499379" y="553809"/>
                  </a:lnTo>
                  <a:lnTo>
                    <a:pt x="554058" y="563422"/>
                  </a:lnTo>
                  <a:lnTo>
                    <a:pt x="610867" y="572335"/>
                  </a:lnTo>
                  <a:lnTo>
                    <a:pt x="669700" y="580524"/>
                  </a:lnTo>
                  <a:lnTo>
                    <a:pt x="730449" y="587961"/>
                  </a:lnTo>
                  <a:lnTo>
                    <a:pt x="793007" y="594620"/>
                  </a:lnTo>
                  <a:lnTo>
                    <a:pt x="857267" y="600477"/>
                  </a:lnTo>
                  <a:lnTo>
                    <a:pt x="923120" y="605503"/>
                  </a:lnTo>
                  <a:lnTo>
                    <a:pt x="990460" y="609675"/>
                  </a:lnTo>
                  <a:lnTo>
                    <a:pt x="1059180" y="612964"/>
                  </a:lnTo>
                  <a:lnTo>
                    <a:pt x="1129171" y="615346"/>
                  </a:lnTo>
                  <a:lnTo>
                    <a:pt x="1200327" y="616794"/>
                  </a:lnTo>
                  <a:lnTo>
                    <a:pt x="1272539" y="617283"/>
                  </a:lnTo>
                  <a:lnTo>
                    <a:pt x="1344752" y="616794"/>
                  </a:lnTo>
                  <a:lnTo>
                    <a:pt x="1415908" y="615346"/>
                  </a:lnTo>
                  <a:lnTo>
                    <a:pt x="1485899" y="612964"/>
                  </a:lnTo>
                  <a:lnTo>
                    <a:pt x="1554619" y="609675"/>
                  </a:lnTo>
                  <a:lnTo>
                    <a:pt x="1621959" y="605503"/>
                  </a:lnTo>
                  <a:lnTo>
                    <a:pt x="1687812" y="600477"/>
                  </a:lnTo>
                  <a:lnTo>
                    <a:pt x="1752072" y="594620"/>
                  </a:lnTo>
                  <a:lnTo>
                    <a:pt x="1814630" y="587961"/>
                  </a:lnTo>
                  <a:lnTo>
                    <a:pt x="1875379" y="580524"/>
                  </a:lnTo>
                  <a:lnTo>
                    <a:pt x="1934212" y="572335"/>
                  </a:lnTo>
                  <a:lnTo>
                    <a:pt x="1991021" y="563422"/>
                  </a:lnTo>
                  <a:lnTo>
                    <a:pt x="2045700" y="553809"/>
                  </a:lnTo>
                  <a:lnTo>
                    <a:pt x="2098139" y="543523"/>
                  </a:lnTo>
                  <a:lnTo>
                    <a:pt x="2148233" y="532590"/>
                  </a:lnTo>
                  <a:lnTo>
                    <a:pt x="2195873" y="521036"/>
                  </a:lnTo>
                  <a:lnTo>
                    <a:pt x="2240952" y="508887"/>
                  </a:lnTo>
                  <a:lnTo>
                    <a:pt x="2283364" y="496169"/>
                  </a:lnTo>
                  <a:lnTo>
                    <a:pt x="2322999" y="482908"/>
                  </a:lnTo>
                  <a:lnTo>
                    <a:pt x="2359752" y="469131"/>
                  </a:lnTo>
                  <a:lnTo>
                    <a:pt x="2424178" y="440129"/>
                  </a:lnTo>
                  <a:lnTo>
                    <a:pt x="2475784" y="409373"/>
                  </a:lnTo>
                  <a:lnTo>
                    <a:pt x="2513708" y="377070"/>
                  </a:lnTo>
                  <a:lnTo>
                    <a:pt x="2537094" y="343430"/>
                  </a:lnTo>
                  <a:lnTo>
                    <a:pt x="2545079" y="308660"/>
                  </a:lnTo>
                  <a:lnTo>
                    <a:pt x="2543065" y="291144"/>
                  </a:lnTo>
                  <a:lnTo>
                    <a:pt x="2513708" y="240237"/>
                  </a:lnTo>
                  <a:lnTo>
                    <a:pt x="2475784" y="207929"/>
                  </a:lnTo>
                  <a:lnTo>
                    <a:pt x="2424178" y="177168"/>
                  </a:lnTo>
                  <a:lnTo>
                    <a:pt x="2359752" y="148163"/>
                  </a:lnTo>
                  <a:lnTo>
                    <a:pt x="2322999" y="134383"/>
                  </a:lnTo>
                  <a:lnTo>
                    <a:pt x="2283364" y="121121"/>
                  </a:lnTo>
                  <a:lnTo>
                    <a:pt x="2240952" y="108402"/>
                  </a:lnTo>
                  <a:lnTo>
                    <a:pt x="2195873" y="96252"/>
                  </a:lnTo>
                  <a:lnTo>
                    <a:pt x="2148233" y="84697"/>
                  </a:lnTo>
                  <a:lnTo>
                    <a:pt x="2098139" y="73763"/>
                  </a:lnTo>
                  <a:lnTo>
                    <a:pt x="2045700" y="63476"/>
                  </a:lnTo>
                  <a:lnTo>
                    <a:pt x="1991021" y="53863"/>
                  </a:lnTo>
                  <a:lnTo>
                    <a:pt x="1934212" y="44949"/>
                  </a:lnTo>
                  <a:lnTo>
                    <a:pt x="1875379" y="36760"/>
                  </a:lnTo>
                  <a:lnTo>
                    <a:pt x="1814630" y="29323"/>
                  </a:lnTo>
                  <a:lnTo>
                    <a:pt x="1752072" y="22663"/>
                  </a:lnTo>
                  <a:lnTo>
                    <a:pt x="1687812" y="16806"/>
                  </a:lnTo>
                  <a:lnTo>
                    <a:pt x="1621959" y="11779"/>
                  </a:lnTo>
                  <a:lnTo>
                    <a:pt x="1554619" y="7608"/>
                  </a:lnTo>
                  <a:lnTo>
                    <a:pt x="1485899" y="4318"/>
                  </a:lnTo>
                  <a:lnTo>
                    <a:pt x="1415908" y="1936"/>
                  </a:lnTo>
                  <a:lnTo>
                    <a:pt x="1344752" y="488"/>
                  </a:lnTo>
                  <a:lnTo>
                    <a:pt x="1272539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71996" y="5295391"/>
              <a:ext cx="2545080" cy="617855"/>
            </a:xfrm>
            <a:custGeom>
              <a:avLst/>
              <a:gdLst/>
              <a:ahLst/>
              <a:cxnLst/>
              <a:rect l="l" t="t" r="r" b="b"/>
              <a:pathLst>
                <a:path w="2545079" h="617854">
                  <a:moveTo>
                    <a:pt x="0" y="308660"/>
                  </a:moveTo>
                  <a:lnTo>
                    <a:pt x="17807" y="256906"/>
                  </a:lnTo>
                  <a:lnTo>
                    <a:pt x="48569" y="223902"/>
                  </a:lnTo>
                  <a:lnTo>
                    <a:pt x="93442" y="192342"/>
                  </a:lnTo>
                  <a:lnTo>
                    <a:pt x="151565" y="162433"/>
                  </a:lnTo>
                  <a:lnTo>
                    <a:pt x="222080" y="134383"/>
                  </a:lnTo>
                  <a:lnTo>
                    <a:pt x="261715" y="121121"/>
                  </a:lnTo>
                  <a:lnTo>
                    <a:pt x="304127" y="108402"/>
                  </a:lnTo>
                  <a:lnTo>
                    <a:pt x="349206" y="96252"/>
                  </a:lnTo>
                  <a:lnTo>
                    <a:pt x="396846" y="84697"/>
                  </a:lnTo>
                  <a:lnTo>
                    <a:pt x="446940" y="73763"/>
                  </a:lnTo>
                  <a:lnTo>
                    <a:pt x="499379" y="63476"/>
                  </a:lnTo>
                  <a:lnTo>
                    <a:pt x="554058" y="53863"/>
                  </a:lnTo>
                  <a:lnTo>
                    <a:pt x="610867" y="44949"/>
                  </a:lnTo>
                  <a:lnTo>
                    <a:pt x="669700" y="36760"/>
                  </a:lnTo>
                  <a:lnTo>
                    <a:pt x="730449" y="29323"/>
                  </a:lnTo>
                  <a:lnTo>
                    <a:pt x="793007" y="22663"/>
                  </a:lnTo>
                  <a:lnTo>
                    <a:pt x="857267" y="16806"/>
                  </a:lnTo>
                  <a:lnTo>
                    <a:pt x="923120" y="11779"/>
                  </a:lnTo>
                  <a:lnTo>
                    <a:pt x="990460" y="7608"/>
                  </a:lnTo>
                  <a:lnTo>
                    <a:pt x="1059180" y="4318"/>
                  </a:lnTo>
                  <a:lnTo>
                    <a:pt x="1129171" y="1936"/>
                  </a:lnTo>
                  <a:lnTo>
                    <a:pt x="1200327" y="488"/>
                  </a:lnTo>
                  <a:lnTo>
                    <a:pt x="1272539" y="0"/>
                  </a:lnTo>
                  <a:lnTo>
                    <a:pt x="1344752" y="488"/>
                  </a:lnTo>
                  <a:lnTo>
                    <a:pt x="1415908" y="1936"/>
                  </a:lnTo>
                  <a:lnTo>
                    <a:pt x="1485899" y="4318"/>
                  </a:lnTo>
                  <a:lnTo>
                    <a:pt x="1554619" y="7608"/>
                  </a:lnTo>
                  <a:lnTo>
                    <a:pt x="1621959" y="11779"/>
                  </a:lnTo>
                  <a:lnTo>
                    <a:pt x="1687812" y="16806"/>
                  </a:lnTo>
                  <a:lnTo>
                    <a:pt x="1752072" y="22663"/>
                  </a:lnTo>
                  <a:lnTo>
                    <a:pt x="1814630" y="29323"/>
                  </a:lnTo>
                  <a:lnTo>
                    <a:pt x="1875379" y="36760"/>
                  </a:lnTo>
                  <a:lnTo>
                    <a:pt x="1934212" y="44949"/>
                  </a:lnTo>
                  <a:lnTo>
                    <a:pt x="1991021" y="53863"/>
                  </a:lnTo>
                  <a:lnTo>
                    <a:pt x="2045700" y="63476"/>
                  </a:lnTo>
                  <a:lnTo>
                    <a:pt x="2098139" y="73763"/>
                  </a:lnTo>
                  <a:lnTo>
                    <a:pt x="2148233" y="84697"/>
                  </a:lnTo>
                  <a:lnTo>
                    <a:pt x="2195873" y="96252"/>
                  </a:lnTo>
                  <a:lnTo>
                    <a:pt x="2240952" y="108402"/>
                  </a:lnTo>
                  <a:lnTo>
                    <a:pt x="2283364" y="121121"/>
                  </a:lnTo>
                  <a:lnTo>
                    <a:pt x="2322999" y="134383"/>
                  </a:lnTo>
                  <a:lnTo>
                    <a:pt x="2359752" y="148163"/>
                  </a:lnTo>
                  <a:lnTo>
                    <a:pt x="2424178" y="177168"/>
                  </a:lnTo>
                  <a:lnTo>
                    <a:pt x="2475784" y="207929"/>
                  </a:lnTo>
                  <a:lnTo>
                    <a:pt x="2513708" y="240237"/>
                  </a:lnTo>
                  <a:lnTo>
                    <a:pt x="2537094" y="273883"/>
                  </a:lnTo>
                  <a:lnTo>
                    <a:pt x="2545079" y="308660"/>
                  </a:lnTo>
                  <a:lnTo>
                    <a:pt x="2543065" y="326173"/>
                  </a:lnTo>
                  <a:lnTo>
                    <a:pt x="2513708" y="377070"/>
                  </a:lnTo>
                  <a:lnTo>
                    <a:pt x="2475784" y="409373"/>
                  </a:lnTo>
                  <a:lnTo>
                    <a:pt x="2424178" y="440129"/>
                  </a:lnTo>
                  <a:lnTo>
                    <a:pt x="2359752" y="469131"/>
                  </a:lnTo>
                  <a:lnTo>
                    <a:pt x="2322999" y="482908"/>
                  </a:lnTo>
                  <a:lnTo>
                    <a:pt x="2283364" y="496169"/>
                  </a:lnTo>
                  <a:lnTo>
                    <a:pt x="2240952" y="508887"/>
                  </a:lnTo>
                  <a:lnTo>
                    <a:pt x="2195873" y="521036"/>
                  </a:lnTo>
                  <a:lnTo>
                    <a:pt x="2148233" y="532590"/>
                  </a:lnTo>
                  <a:lnTo>
                    <a:pt x="2098139" y="543523"/>
                  </a:lnTo>
                  <a:lnTo>
                    <a:pt x="2045700" y="553809"/>
                  </a:lnTo>
                  <a:lnTo>
                    <a:pt x="1991021" y="563422"/>
                  </a:lnTo>
                  <a:lnTo>
                    <a:pt x="1934212" y="572335"/>
                  </a:lnTo>
                  <a:lnTo>
                    <a:pt x="1875379" y="580524"/>
                  </a:lnTo>
                  <a:lnTo>
                    <a:pt x="1814630" y="587961"/>
                  </a:lnTo>
                  <a:lnTo>
                    <a:pt x="1752072" y="594620"/>
                  </a:lnTo>
                  <a:lnTo>
                    <a:pt x="1687812" y="600477"/>
                  </a:lnTo>
                  <a:lnTo>
                    <a:pt x="1621959" y="605503"/>
                  </a:lnTo>
                  <a:lnTo>
                    <a:pt x="1554619" y="609675"/>
                  </a:lnTo>
                  <a:lnTo>
                    <a:pt x="1485899" y="612964"/>
                  </a:lnTo>
                  <a:lnTo>
                    <a:pt x="1415908" y="615346"/>
                  </a:lnTo>
                  <a:lnTo>
                    <a:pt x="1344752" y="616794"/>
                  </a:lnTo>
                  <a:lnTo>
                    <a:pt x="1272539" y="617283"/>
                  </a:lnTo>
                  <a:lnTo>
                    <a:pt x="1200327" y="616794"/>
                  </a:lnTo>
                  <a:lnTo>
                    <a:pt x="1129171" y="615346"/>
                  </a:lnTo>
                  <a:lnTo>
                    <a:pt x="1059180" y="612964"/>
                  </a:lnTo>
                  <a:lnTo>
                    <a:pt x="990460" y="609675"/>
                  </a:lnTo>
                  <a:lnTo>
                    <a:pt x="923120" y="605503"/>
                  </a:lnTo>
                  <a:lnTo>
                    <a:pt x="857267" y="600477"/>
                  </a:lnTo>
                  <a:lnTo>
                    <a:pt x="793007" y="594620"/>
                  </a:lnTo>
                  <a:lnTo>
                    <a:pt x="730449" y="587961"/>
                  </a:lnTo>
                  <a:lnTo>
                    <a:pt x="669700" y="580524"/>
                  </a:lnTo>
                  <a:lnTo>
                    <a:pt x="610867" y="572335"/>
                  </a:lnTo>
                  <a:lnTo>
                    <a:pt x="554058" y="563422"/>
                  </a:lnTo>
                  <a:lnTo>
                    <a:pt x="499379" y="553809"/>
                  </a:lnTo>
                  <a:lnTo>
                    <a:pt x="446940" y="543523"/>
                  </a:lnTo>
                  <a:lnTo>
                    <a:pt x="396846" y="532590"/>
                  </a:lnTo>
                  <a:lnTo>
                    <a:pt x="349206" y="521036"/>
                  </a:lnTo>
                  <a:lnTo>
                    <a:pt x="304127" y="508887"/>
                  </a:lnTo>
                  <a:lnTo>
                    <a:pt x="261715" y="496169"/>
                  </a:lnTo>
                  <a:lnTo>
                    <a:pt x="222080" y="482908"/>
                  </a:lnTo>
                  <a:lnTo>
                    <a:pt x="185327" y="469131"/>
                  </a:lnTo>
                  <a:lnTo>
                    <a:pt x="120901" y="440129"/>
                  </a:lnTo>
                  <a:lnTo>
                    <a:pt x="69295" y="409373"/>
                  </a:lnTo>
                  <a:lnTo>
                    <a:pt x="31371" y="377070"/>
                  </a:lnTo>
                  <a:lnTo>
                    <a:pt x="7985" y="343430"/>
                  </a:lnTo>
                  <a:lnTo>
                    <a:pt x="0" y="308660"/>
                  </a:lnTo>
                  <a:close/>
                </a:path>
              </a:pathLst>
            </a:custGeom>
            <a:ln w="12700">
              <a:solidFill>
                <a:srgbClr val="6C4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306436" y="4935600"/>
              <a:ext cx="76200" cy="360045"/>
            </a:xfrm>
            <a:custGeom>
              <a:avLst/>
              <a:gdLst/>
              <a:ahLst/>
              <a:cxnLst/>
              <a:rect l="l" t="t" r="r" b="b"/>
              <a:pathLst>
                <a:path w="76200" h="360045">
                  <a:moveTo>
                    <a:pt x="34925" y="283591"/>
                  </a:moveTo>
                  <a:lnTo>
                    <a:pt x="0" y="283591"/>
                  </a:lnTo>
                  <a:lnTo>
                    <a:pt x="38100" y="359791"/>
                  </a:lnTo>
                  <a:lnTo>
                    <a:pt x="69850" y="296291"/>
                  </a:lnTo>
                  <a:lnTo>
                    <a:pt x="34925" y="296291"/>
                  </a:lnTo>
                  <a:lnTo>
                    <a:pt x="34925" y="283591"/>
                  </a:lnTo>
                  <a:close/>
                </a:path>
                <a:path w="76200" h="360045">
                  <a:moveTo>
                    <a:pt x="41275" y="0"/>
                  </a:moveTo>
                  <a:lnTo>
                    <a:pt x="34925" y="0"/>
                  </a:lnTo>
                  <a:lnTo>
                    <a:pt x="34925" y="296291"/>
                  </a:lnTo>
                  <a:lnTo>
                    <a:pt x="41275" y="296291"/>
                  </a:lnTo>
                  <a:lnTo>
                    <a:pt x="41275" y="0"/>
                  </a:lnTo>
                  <a:close/>
                </a:path>
                <a:path w="76200" h="360045">
                  <a:moveTo>
                    <a:pt x="76200" y="283591"/>
                  </a:moveTo>
                  <a:lnTo>
                    <a:pt x="41275" y="283591"/>
                  </a:lnTo>
                  <a:lnTo>
                    <a:pt x="41275" y="296291"/>
                  </a:lnTo>
                  <a:lnTo>
                    <a:pt x="69850" y="296291"/>
                  </a:lnTo>
                  <a:lnTo>
                    <a:pt x="76200" y="2835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910198" y="1792287"/>
            <a:ext cx="5461000" cy="4206875"/>
          </a:xfrm>
          <a:prstGeom prst="rect">
            <a:avLst/>
          </a:prstGeom>
          <a:ln w="9525">
            <a:solidFill>
              <a:srgbClr val="0A48C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5"/>
              </a:spcBef>
            </a:pPr>
            <a:endParaRPr sz="1400">
              <a:latin typeface="Times New Roman"/>
              <a:cs typeface="Times New Roman"/>
            </a:endParaRPr>
          </a:p>
          <a:p>
            <a:pPr marR="480059" algn="ctr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Calibri"/>
                <a:cs typeface="Calibri"/>
              </a:rPr>
              <a:t>Data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collection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and</a:t>
            </a:r>
            <a:endParaRPr sz="1400">
              <a:latin typeface="Calibri"/>
              <a:cs typeface="Calibri"/>
            </a:endParaRPr>
          </a:p>
          <a:p>
            <a:pPr marR="481330" algn="ctr">
              <a:lnSpc>
                <a:spcPts val="1475"/>
              </a:lnSpc>
            </a:pPr>
            <a:r>
              <a:rPr sz="1400" spc="-10" dirty="0">
                <a:latin typeface="Calibri"/>
                <a:cs typeface="Calibri"/>
              </a:rPr>
              <a:t>formatting</a:t>
            </a:r>
            <a:endParaRPr sz="1400">
              <a:latin typeface="Calibri"/>
              <a:cs typeface="Calibri"/>
            </a:endParaRPr>
          </a:p>
          <a:p>
            <a:pPr marR="2584450" algn="ctr">
              <a:lnSpc>
                <a:spcPts val="1955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Raw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  <a:p>
            <a:pPr marR="2582545" algn="ctr">
              <a:lnSpc>
                <a:spcPct val="100000"/>
              </a:lnSpc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v0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0"/>
              </a:spcBef>
            </a:pPr>
            <a:endParaRPr sz="1800">
              <a:latin typeface="Calibri"/>
              <a:cs typeface="Calibri"/>
            </a:endParaRPr>
          </a:p>
          <a:p>
            <a:pPr marL="288925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Data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collection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55"/>
              </a:spcBef>
            </a:pPr>
            <a:endParaRPr sz="1400">
              <a:latin typeface="Calibri"/>
              <a:cs typeface="Calibri"/>
            </a:endParaRPr>
          </a:p>
          <a:p>
            <a:pPr marL="994410" marR="3579495" algn="ctr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Raw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Data v1</a:t>
            </a:r>
            <a:endParaRPr sz="1800">
              <a:latin typeface="Calibri"/>
              <a:cs typeface="Calibri"/>
            </a:endParaRPr>
          </a:p>
          <a:p>
            <a:pPr marR="480695" algn="ctr">
              <a:lnSpc>
                <a:spcPct val="100000"/>
              </a:lnSpc>
              <a:spcBef>
                <a:spcPts val="940"/>
              </a:spcBef>
            </a:pPr>
            <a:r>
              <a:rPr sz="1400" dirty="0">
                <a:latin typeface="Calibri"/>
                <a:cs typeface="Calibri"/>
              </a:rPr>
              <a:t>Preliminary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Data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Wrangling</a:t>
            </a:r>
            <a:endParaRPr sz="1400">
              <a:latin typeface="Calibri"/>
              <a:cs typeface="Calibri"/>
            </a:endParaRPr>
          </a:p>
          <a:p>
            <a:pPr marL="774700" marR="3359785" algn="ctr">
              <a:lnSpc>
                <a:spcPct val="100000"/>
              </a:lnSpc>
              <a:spcBef>
                <a:spcPts val="75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Partially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Clean Data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7</a:t>
            </a:fld>
            <a:endParaRPr spc="4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1369" y="1813686"/>
            <a:ext cx="3480435" cy="233299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241300" marR="5080" indent="-228600">
              <a:lnSpc>
                <a:spcPts val="1920"/>
              </a:lnSpc>
              <a:spcBef>
                <a:spcPts val="160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</a:tabLst>
            </a:pPr>
            <a:r>
              <a:rPr sz="1600" b="1" spc="-175" dirty="0">
                <a:solidFill>
                  <a:srgbClr val="292929"/>
                </a:solidFill>
                <a:latin typeface="Arial"/>
                <a:cs typeface="Arial"/>
              </a:rPr>
              <a:t>Raw</a:t>
            </a:r>
            <a:r>
              <a:rPr sz="16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b="1" spc="-75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1600" b="1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b="1" spc="-114" dirty="0">
                <a:solidFill>
                  <a:srgbClr val="292929"/>
                </a:solidFill>
                <a:latin typeface="Arial"/>
                <a:cs typeface="Arial"/>
              </a:rPr>
              <a:t>collected</a:t>
            </a:r>
            <a:r>
              <a:rPr sz="1600" b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6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HTML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tables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r>
              <a:rPr sz="16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b="1" spc="-130" dirty="0">
                <a:solidFill>
                  <a:srgbClr val="292929"/>
                </a:solidFill>
                <a:latin typeface="Arial"/>
                <a:cs typeface="Arial"/>
              </a:rPr>
              <a:t>using</a:t>
            </a:r>
            <a:r>
              <a:rPr sz="16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b="1" spc="-110" dirty="0">
                <a:solidFill>
                  <a:srgbClr val="292929"/>
                </a:solidFill>
                <a:latin typeface="Arial"/>
                <a:cs typeface="Arial"/>
              </a:rPr>
              <a:t>web</a:t>
            </a:r>
            <a:r>
              <a:rPr sz="1600" b="1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292929"/>
                </a:solidFill>
                <a:latin typeface="Arial"/>
                <a:cs typeface="Arial"/>
              </a:rPr>
              <a:t>scraping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technique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</a:t>
            </a:r>
            <a:r>
              <a:rPr sz="1650" i="1" spc="-10" dirty="0">
                <a:solidFill>
                  <a:srgbClr val="292929"/>
                </a:solidFill>
                <a:latin typeface="Arial"/>
                <a:cs typeface="Arial"/>
              </a:rPr>
              <a:t>requests.get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)</a:t>
            </a:r>
            <a:endParaRPr sz="1600">
              <a:latin typeface="Microsoft Sans Serif"/>
              <a:cs typeface="Microsoft Sans Serif"/>
            </a:endParaRPr>
          </a:p>
          <a:p>
            <a:pPr marL="241300" marR="59055" indent="-228600">
              <a:lnSpc>
                <a:spcPts val="192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Iteratively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Extracting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b="1" spc="-130" dirty="0">
                <a:solidFill>
                  <a:srgbClr val="292929"/>
                </a:solidFill>
                <a:latin typeface="Arial"/>
                <a:cs typeface="Arial"/>
              </a:rPr>
              <a:t>Parsing</a:t>
            </a:r>
            <a:r>
              <a:rPr sz="1600" b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b="1" spc="-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600" b="1" spc="-110" dirty="0">
                <a:solidFill>
                  <a:srgbClr val="292929"/>
                </a:solidFill>
                <a:latin typeface="Arial"/>
                <a:cs typeface="Arial"/>
              </a:rPr>
              <a:t>information</a:t>
            </a:r>
            <a:r>
              <a:rPr sz="1600" b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tables (</a:t>
            </a:r>
            <a:r>
              <a:rPr sz="1650" i="1" spc="-10" dirty="0">
                <a:solidFill>
                  <a:srgbClr val="292929"/>
                </a:solidFill>
                <a:latin typeface="Arial"/>
                <a:cs typeface="Arial"/>
              </a:rPr>
              <a:t>BeatifulSoup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)</a:t>
            </a:r>
            <a:endParaRPr sz="1600">
              <a:latin typeface="Microsoft Sans Serif"/>
              <a:cs typeface="Microsoft Sans Serif"/>
            </a:endParaRPr>
          </a:p>
          <a:p>
            <a:pPr marL="240665" indent="-227965">
              <a:lnSpc>
                <a:spcPts val="1975"/>
              </a:lnSpc>
              <a:spcBef>
                <a:spcPts val="1290"/>
              </a:spcBef>
              <a:buFont typeface="Arial MT"/>
              <a:buChar char="•"/>
              <a:tabLst>
                <a:tab pos="240665" algn="l"/>
              </a:tabLst>
            </a:pPr>
            <a:r>
              <a:rPr sz="1600" b="1" spc="-125" dirty="0">
                <a:solidFill>
                  <a:srgbClr val="292929"/>
                </a:solidFill>
                <a:latin typeface="Arial"/>
                <a:cs typeface="Arial"/>
              </a:rPr>
              <a:t>Converting</a:t>
            </a:r>
            <a:r>
              <a:rPr sz="16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1600" b="1" spc="-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50" i="1" spc="-110" dirty="0">
                <a:solidFill>
                  <a:srgbClr val="292929"/>
                </a:solidFill>
                <a:latin typeface="Arial"/>
                <a:cs typeface="Arial"/>
              </a:rPr>
              <a:t>Pandas</a:t>
            </a:r>
            <a:r>
              <a:rPr sz="1650" i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50" b="1" i="1" spc="-20" dirty="0">
                <a:solidFill>
                  <a:srgbClr val="292929"/>
                </a:solidFill>
                <a:latin typeface="Arial"/>
                <a:cs typeface="Arial"/>
              </a:rPr>
              <a:t>DataFrame</a:t>
            </a:r>
            <a:endParaRPr sz="1650">
              <a:latin typeface="Arial"/>
              <a:cs typeface="Arial"/>
            </a:endParaRPr>
          </a:p>
          <a:p>
            <a:pPr marL="241300">
              <a:lnSpc>
                <a:spcPts val="1914"/>
              </a:lnSpc>
            </a:pP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object.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1369" y="4719904"/>
            <a:ext cx="3763645" cy="750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GitHub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URL:</a:t>
            </a:r>
            <a:r>
              <a:rPr lang="en-US" sz="1600" dirty="0">
                <a:hlinkClick r:id="rId2"/>
              </a:rPr>
              <a:t>Semana-10-v2/jupyter-labs-webscraping-v2-Luis-Salas.ipynb at main · </a:t>
            </a:r>
            <a:r>
              <a:rPr lang="en-US" sz="1600" dirty="0" err="1">
                <a:hlinkClick r:id="rId2"/>
              </a:rPr>
              <a:t>IngSalass</a:t>
            </a:r>
            <a:r>
              <a:rPr lang="en-US" sz="1600" dirty="0">
                <a:hlinkClick r:id="rId2"/>
              </a:rPr>
              <a:t>/Semana-10-v2</a:t>
            </a:r>
            <a:endParaRPr sz="16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1369" y="570052"/>
            <a:ext cx="525335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Data</a:t>
            </a:r>
            <a:r>
              <a:rPr spc="-90" dirty="0"/>
              <a:t> </a:t>
            </a:r>
            <a:r>
              <a:rPr spc="-55" dirty="0"/>
              <a:t>Collection</a:t>
            </a:r>
            <a:r>
              <a:rPr spc="-70" dirty="0"/>
              <a:t> </a:t>
            </a:r>
            <a:r>
              <a:rPr dirty="0"/>
              <a:t>-</a:t>
            </a:r>
            <a:r>
              <a:rPr spc="-85" dirty="0"/>
              <a:t> </a:t>
            </a:r>
            <a:r>
              <a:rPr spc="-105" dirty="0"/>
              <a:t>Scraping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58686" y="1944344"/>
            <a:ext cx="4846320" cy="495300"/>
          </a:xfrm>
          <a:prstGeom prst="rect">
            <a:avLst/>
          </a:prstGeom>
          <a:solidFill>
            <a:srgbClr val="4471C4"/>
          </a:solidFill>
          <a:ln w="12700">
            <a:solidFill>
              <a:srgbClr val="172C51"/>
            </a:solidFill>
          </a:ln>
        </p:spPr>
        <p:txBody>
          <a:bodyPr vert="horz" wrap="square" lIns="0" tIns="55879" rIns="0" bIns="0" rtlCol="0">
            <a:spAutoFit/>
          </a:bodyPr>
          <a:lstStyle/>
          <a:p>
            <a:pPr marL="1105535" marR="86995" indent="-1012190">
              <a:lnSpc>
                <a:spcPct val="100000"/>
              </a:lnSpc>
              <a:spcBef>
                <a:spcPts val="439"/>
              </a:spcBef>
            </a:pP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https://en.wikipedia.org/w/index.php?title=List_of_Falcon_9_and_Falco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n_Heavy_launches&amp;oldid=1027686922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838440" y="2439035"/>
            <a:ext cx="1687195" cy="2856230"/>
            <a:chOff x="7838440" y="2439035"/>
            <a:chExt cx="1687195" cy="2856230"/>
          </a:xfrm>
        </p:grpSpPr>
        <p:sp>
          <p:nvSpPr>
            <p:cNvPr id="7" name="object 7"/>
            <p:cNvSpPr/>
            <p:nvPr/>
          </p:nvSpPr>
          <p:spPr>
            <a:xfrm>
              <a:off x="7844790" y="3273933"/>
              <a:ext cx="1674495" cy="617220"/>
            </a:xfrm>
            <a:custGeom>
              <a:avLst/>
              <a:gdLst/>
              <a:ahLst/>
              <a:cxnLst/>
              <a:rect l="l" t="t" r="r" b="b"/>
              <a:pathLst>
                <a:path w="1674495" h="617220">
                  <a:moveTo>
                    <a:pt x="836929" y="0"/>
                  </a:moveTo>
                  <a:lnTo>
                    <a:pt x="768298" y="1023"/>
                  </a:lnTo>
                  <a:lnTo>
                    <a:pt x="701192" y="4039"/>
                  </a:lnTo>
                  <a:lnTo>
                    <a:pt x="635829" y="8969"/>
                  </a:lnTo>
                  <a:lnTo>
                    <a:pt x="572422" y="15733"/>
                  </a:lnTo>
                  <a:lnTo>
                    <a:pt x="511188" y="24253"/>
                  </a:lnTo>
                  <a:lnTo>
                    <a:pt x="452343" y="34447"/>
                  </a:lnTo>
                  <a:lnTo>
                    <a:pt x="396102" y="46238"/>
                  </a:lnTo>
                  <a:lnTo>
                    <a:pt x="342680" y="59545"/>
                  </a:lnTo>
                  <a:lnTo>
                    <a:pt x="292293" y="74290"/>
                  </a:lnTo>
                  <a:lnTo>
                    <a:pt x="245157" y="90392"/>
                  </a:lnTo>
                  <a:lnTo>
                    <a:pt x="201487" y="107772"/>
                  </a:lnTo>
                  <a:lnTo>
                    <a:pt x="161499" y="126351"/>
                  </a:lnTo>
                  <a:lnTo>
                    <a:pt x="125408" y="146050"/>
                  </a:lnTo>
                  <a:lnTo>
                    <a:pt x="93429" y="166788"/>
                  </a:lnTo>
                  <a:lnTo>
                    <a:pt x="42674" y="211067"/>
                  </a:lnTo>
                  <a:lnTo>
                    <a:pt x="10955" y="258553"/>
                  </a:lnTo>
                  <a:lnTo>
                    <a:pt x="0" y="308609"/>
                  </a:lnTo>
                  <a:lnTo>
                    <a:pt x="2774" y="333919"/>
                  </a:lnTo>
                  <a:lnTo>
                    <a:pt x="24327" y="382770"/>
                  </a:lnTo>
                  <a:lnTo>
                    <a:pt x="65780" y="428732"/>
                  </a:lnTo>
                  <a:lnTo>
                    <a:pt x="125408" y="471169"/>
                  </a:lnTo>
                  <a:lnTo>
                    <a:pt x="161499" y="490868"/>
                  </a:lnTo>
                  <a:lnTo>
                    <a:pt x="201487" y="509447"/>
                  </a:lnTo>
                  <a:lnTo>
                    <a:pt x="245157" y="526827"/>
                  </a:lnTo>
                  <a:lnTo>
                    <a:pt x="292293" y="542929"/>
                  </a:lnTo>
                  <a:lnTo>
                    <a:pt x="342680" y="557674"/>
                  </a:lnTo>
                  <a:lnTo>
                    <a:pt x="396102" y="570981"/>
                  </a:lnTo>
                  <a:lnTo>
                    <a:pt x="452343" y="582772"/>
                  </a:lnTo>
                  <a:lnTo>
                    <a:pt x="511188" y="592966"/>
                  </a:lnTo>
                  <a:lnTo>
                    <a:pt x="572422" y="601486"/>
                  </a:lnTo>
                  <a:lnTo>
                    <a:pt x="635829" y="608250"/>
                  </a:lnTo>
                  <a:lnTo>
                    <a:pt x="701192" y="613180"/>
                  </a:lnTo>
                  <a:lnTo>
                    <a:pt x="768298" y="616196"/>
                  </a:lnTo>
                  <a:lnTo>
                    <a:pt x="836929" y="617219"/>
                  </a:lnTo>
                  <a:lnTo>
                    <a:pt x="905579" y="616196"/>
                  </a:lnTo>
                  <a:lnTo>
                    <a:pt x="972701" y="613180"/>
                  </a:lnTo>
                  <a:lnTo>
                    <a:pt x="1038079" y="608250"/>
                  </a:lnTo>
                  <a:lnTo>
                    <a:pt x="1101499" y="601486"/>
                  </a:lnTo>
                  <a:lnTo>
                    <a:pt x="1162744" y="592966"/>
                  </a:lnTo>
                  <a:lnTo>
                    <a:pt x="1221599" y="582772"/>
                  </a:lnTo>
                  <a:lnTo>
                    <a:pt x="1277849" y="570981"/>
                  </a:lnTo>
                  <a:lnTo>
                    <a:pt x="1331279" y="557674"/>
                  </a:lnTo>
                  <a:lnTo>
                    <a:pt x="1381672" y="542929"/>
                  </a:lnTo>
                  <a:lnTo>
                    <a:pt x="1428813" y="526827"/>
                  </a:lnTo>
                  <a:lnTo>
                    <a:pt x="1472487" y="509447"/>
                  </a:lnTo>
                  <a:lnTo>
                    <a:pt x="1512479" y="490868"/>
                  </a:lnTo>
                  <a:lnTo>
                    <a:pt x="1548573" y="471169"/>
                  </a:lnTo>
                  <a:lnTo>
                    <a:pt x="1580553" y="450431"/>
                  </a:lnTo>
                  <a:lnTo>
                    <a:pt x="1631311" y="406152"/>
                  </a:lnTo>
                  <a:lnTo>
                    <a:pt x="1663030" y="358666"/>
                  </a:lnTo>
                  <a:lnTo>
                    <a:pt x="1673986" y="308609"/>
                  </a:lnTo>
                  <a:lnTo>
                    <a:pt x="1671212" y="283300"/>
                  </a:lnTo>
                  <a:lnTo>
                    <a:pt x="1649659" y="234449"/>
                  </a:lnTo>
                  <a:lnTo>
                    <a:pt x="1608204" y="188487"/>
                  </a:lnTo>
                  <a:lnTo>
                    <a:pt x="1548573" y="146050"/>
                  </a:lnTo>
                  <a:lnTo>
                    <a:pt x="1512479" y="126351"/>
                  </a:lnTo>
                  <a:lnTo>
                    <a:pt x="1472487" y="107772"/>
                  </a:lnTo>
                  <a:lnTo>
                    <a:pt x="1428813" y="90392"/>
                  </a:lnTo>
                  <a:lnTo>
                    <a:pt x="1381672" y="74290"/>
                  </a:lnTo>
                  <a:lnTo>
                    <a:pt x="1331279" y="59545"/>
                  </a:lnTo>
                  <a:lnTo>
                    <a:pt x="1277849" y="46238"/>
                  </a:lnTo>
                  <a:lnTo>
                    <a:pt x="1221599" y="34447"/>
                  </a:lnTo>
                  <a:lnTo>
                    <a:pt x="1162744" y="24253"/>
                  </a:lnTo>
                  <a:lnTo>
                    <a:pt x="1101499" y="15733"/>
                  </a:lnTo>
                  <a:lnTo>
                    <a:pt x="1038079" y="8969"/>
                  </a:lnTo>
                  <a:lnTo>
                    <a:pt x="972701" y="4039"/>
                  </a:lnTo>
                  <a:lnTo>
                    <a:pt x="905579" y="1023"/>
                  </a:lnTo>
                  <a:lnTo>
                    <a:pt x="83692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844790" y="3273933"/>
              <a:ext cx="1674495" cy="617220"/>
            </a:xfrm>
            <a:custGeom>
              <a:avLst/>
              <a:gdLst/>
              <a:ahLst/>
              <a:cxnLst/>
              <a:rect l="l" t="t" r="r" b="b"/>
              <a:pathLst>
                <a:path w="1674495" h="617220">
                  <a:moveTo>
                    <a:pt x="0" y="308609"/>
                  </a:moveTo>
                  <a:lnTo>
                    <a:pt x="10955" y="258553"/>
                  </a:lnTo>
                  <a:lnTo>
                    <a:pt x="42674" y="211067"/>
                  </a:lnTo>
                  <a:lnTo>
                    <a:pt x="93429" y="166788"/>
                  </a:lnTo>
                  <a:lnTo>
                    <a:pt x="125408" y="146050"/>
                  </a:lnTo>
                  <a:lnTo>
                    <a:pt x="161499" y="126351"/>
                  </a:lnTo>
                  <a:lnTo>
                    <a:pt x="201487" y="107772"/>
                  </a:lnTo>
                  <a:lnTo>
                    <a:pt x="245157" y="90392"/>
                  </a:lnTo>
                  <a:lnTo>
                    <a:pt x="292293" y="74290"/>
                  </a:lnTo>
                  <a:lnTo>
                    <a:pt x="342680" y="59545"/>
                  </a:lnTo>
                  <a:lnTo>
                    <a:pt x="396102" y="46238"/>
                  </a:lnTo>
                  <a:lnTo>
                    <a:pt x="452343" y="34447"/>
                  </a:lnTo>
                  <a:lnTo>
                    <a:pt x="511188" y="24253"/>
                  </a:lnTo>
                  <a:lnTo>
                    <a:pt x="572422" y="15733"/>
                  </a:lnTo>
                  <a:lnTo>
                    <a:pt x="635829" y="8969"/>
                  </a:lnTo>
                  <a:lnTo>
                    <a:pt x="701192" y="4039"/>
                  </a:lnTo>
                  <a:lnTo>
                    <a:pt x="768298" y="1023"/>
                  </a:lnTo>
                  <a:lnTo>
                    <a:pt x="836929" y="0"/>
                  </a:lnTo>
                  <a:lnTo>
                    <a:pt x="905579" y="1023"/>
                  </a:lnTo>
                  <a:lnTo>
                    <a:pt x="972701" y="4039"/>
                  </a:lnTo>
                  <a:lnTo>
                    <a:pt x="1038079" y="8969"/>
                  </a:lnTo>
                  <a:lnTo>
                    <a:pt x="1101499" y="15733"/>
                  </a:lnTo>
                  <a:lnTo>
                    <a:pt x="1162744" y="24253"/>
                  </a:lnTo>
                  <a:lnTo>
                    <a:pt x="1221599" y="34447"/>
                  </a:lnTo>
                  <a:lnTo>
                    <a:pt x="1277849" y="46238"/>
                  </a:lnTo>
                  <a:lnTo>
                    <a:pt x="1331279" y="59545"/>
                  </a:lnTo>
                  <a:lnTo>
                    <a:pt x="1381672" y="74290"/>
                  </a:lnTo>
                  <a:lnTo>
                    <a:pt x="1428813" y="90392"/>
                  </a:lnTo>
                  <a:lnTo>
                    <a:pt x="1472487" y="107772"/>
                  </a:lnTo>
                  <a:lnTo>
                    <a:pt x="1512479" y="126351"/>
                  </a:lnTo>
                  <a:lnTo>
                    <a:pt x="1548573" y="146050"/>
                  </a:lnTo>
                  <a:lnTo>
                    <a:pt x="1580553" y="166788"/>
                  </a:lnTo>
                  <a:lnTo>
                    <a:pt x="1631311" y="211067"/>
                  </a:lnTo>
                  <a:lnTo>
                    <a:pt x="1663030" y="258553"/>
                  </a:lnTo>
                  <a:lnTo>
                    <a:pt x="1673986" y="308609"/>
                  </a:lnTo>
                  <a:lnTo>
                    <a:pt x="1671212" y="333919"/>
                  </a:lnTo>
                  <a:lnTo>
                    <a:pt x="1649659" y="382770"/>
                  </a:lnTo>
                  <a:lnTo>
                    <a:pt x="1608204" y="428732"/>
                  </a:lnTo>
                  <a:lnTo>
                    <a:pt x="1548573" y="471169"/>
                  </a:lnTo>
                  <a:lnTo>
                    <a:pt x="1512479" y="490868"/>
                  </a:lnTo>
                  <a:lnTo>
                    <a:pt x="1472487" y="509447"/>
                  </a:lnTo>
                  <a:lnTo>
                    <a:pt x="1428813" y="526827"/>
                  </a:lnTo>
                  <a:lnTo>
                    <a:pt x="1381672" y="542929"/>
                  </a:lnTo>
                  <a:lnTo>
                    <a:pt x="1331279" y="557674"/>
                  </a:lnTo>
                  <a:lnTo>
                    <a:pt x="1277849" y="570981"/>
                  </a:lnTo>
                  <a:lnTo>
                    <a:pt x="1221599" y="582772"/>
                  </a:lnTo>
                  <a:lnTo>
                    <a:pt x="1162744" y="592966"/>
                  </a:lnTo>
                  <a:lnTo>
                    <a:pt x="1101499" y="601486"/>
                  </a:lnTo>
                  <a:lnTo>
                    <a:pt x="1038079" y="608250"/>
                  </a:lnTo>
                  <a:lnTo>
                    <a:pt x="972701" y="613180"/>
                  </a:lnTo>
                  <a:lnTo>
                    <a:pt x="905579" y="616196"/>
                  </a:lnTo>
                  <a:lnTo>
                    <a:pt x="836929" y="617219"/>
                  </a:lnTo>
                  <a:lnTo>
                    <a:pt x="768298" y="616196"/>
                  </a:lnTo>
                  <a:lnTo>
                    <a:pt x="701192" y="613180"/>
                  </a:lnTo>
                  <a:lnTo>
                    <a:pt x="635829" y="608250"/>
                  </a:lnTo>
                  <a:lnTo>
                    <a:pt x="572422" y="601486"/>
                  </a:lnTo>
                  <a:lnTo>
                    <a:pt x="511188" y="592966"/>
                  </a:lnTo>
                  <a:lnTo>
                    <a:pt x="452343" y="582772"/>
                  </a:lnTo>
                  <a:lnTo>
                    <a:pt x="396102" y="570981"/>
                  </a:lnTo>
                  <a:lnTo>
                    <a:pt x="342680" y="557674"/>
                  </a:lnTo>
                  <a:lnTo>
                    <a:pt x="292293" y="542929"/>
                  </a:lnTo>
                  <a:lnTo>
                    <a:pt x="245157" y="526827"/>
                  </a:lnTo>
                  <a:lnTo>
                    <a:pt x="201487" y="509447"/>
                  </a:lnTo>
                  <a:lnTo>
                    <a:pt x="161499" y="490868"/>
                  </a:lnTo>
                  <a:lnTo>
                    <a:pt x="125408" y="471169"/>
                  </a:lnTo>
                  <a:lnTo>
                    <a:pt x="93429" y="450431"/>
                  </a:lnTo>
                  <a:lnTo>
                    <a:pt x="42674" y="406152"/>
                  </a:lnTo>
                  <a:lnTo>
                    <a:pt x="10955" y="358666"/>
                  </a:lnTo>
                  <a:lnTo>
                    <a:pt x="0" y="308609"/>
                  </a:lnTo>
                  <a:close/>
                </a:path>
              </a:pathLst>
            </a:custGeom>
            <a:ln w="12700">
              <a:solidFill>
                <a:srgbClr val="6C4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643620" y="2439035"/>
              <a:ext cx="76200" cy="835025"/>
            </a:xfrm>
            <a:custGeom>
              <a:avLst/>
              <a:gdLst/>
              <a:ahLst/>
              <a:cxnLst/>
              <a:rect l="l" t="t" r="r" b="b"/>
              <a:pathLst>
                <a:path w="76200" h="835025">
                  <a:moveTo>
                    <a:pt x="34925" y="758698"/>
                  </a:moveTo>
                  <a:lnTo>
                    <a:pt x="0" y="758698"/>
                  </a:lnTo>
                  <a:lnTo>
                    <a:pt x="38100" y="834898"/>
                  </a:lnTo>
                  <a:lnTo>
                    <a:pt x="69850" y="771398"/>
                  </a:lnTo>
                  <a:lnTo>
                    <a:pt x="34925" y="771398"/>
                  </a:lnTo>
                  <a:lnTo>
                    <a:pt x="34925" y="758698"/>
                  </a:lnTo>
                  <a:close/>
                </a:path>
                <a:path w="76200" h="835025">
                  <a:moveTo>
                    <a:pt x="41275" y="63500"/>
                  </a:moveTo>
                  <a:lnTo>
                    <a:pt x="34925" y="63500"/>
                  </a:lnTo>
                  <a:lnTo>
                    <a:pt x="34925" y="771398"/>
                  </a:lnTo>
                  <a:lnTo>
                    <a:pt x="41275" y="771398"/>
                  </a:lnTo>
                  <a:lnTo>
                    <a:pt x="41275" y="63500"/>
                  </a:lnTo>
                  <a:close/>
                </a:path>
                <a:path w="76200" h="835025">
                  <a:moveTo>
                    <a:pt x="76200" y="758698"/>
                  </a:moveTo>
                  <a:lnTo>
                    <a:pt x="41275" y="758698"/>
                  </a:lnTo>
                  <a:lnTo>
                    <a:pt x="41275" y="771398"/>
                  </a:lnTo>
                  <a:lnTo>
                    <a:pt x="69850" y="771398"/>
                  </a:lnTo>
                  <a:lnTo>
                    <a:pt x="76200" y="758698"/>
                  </a:lnTo>
                  <a:close/>
                </a:path>
                <a:path w="76200" h="835025">
                  <a:moveTo>
                    <a:pt x="38100" y="0"/>
                  </a:moveTo>
                  <a:lnTo>
                    <a:pt x="0" y="76200"/>
                  </a:lnTo>
                  <a:lnTo>
                    <a:pt x="34925" y="76200"/>
                  </a:lnTo>
                  <a:lnTo>
                    <a:pt x="3492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835025">
                  <a:moveTo>
                    <a:pt x="69850" y="63500"/>
                  </a:moveTo>
                  <a:lnTo>
                    <a:pt x="41275" y="63500"/>
                  </a:lnTo>
                  <a:lnTo>
                    <a:pt x="4127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844790" y="4671567"/>
              <a:ext cx="1674495" cy="617220"/>
            </a:xfrm>
            <a:custGeom>
              <a:avLst/>
              <a:gdLst/>
              <a:ahLst/>
              <a:cxnLst/>
              <a:rect l="l" t="t" r="r" b="b"/>
              <a:pathLst>
                <a:path w="1674495" h="617220">
                  <a:moveTo>
                    <a:pt x="836929" y="0"/>
                  </a:moveTo>
                  <a:lnTo>
                    <a:pt x="768298" y="1022"/>
                  </a:lnTo>
                  <a:lnTo>
                    <a:pt x="701192" y="4035"/>
                  </a:lnTo>
                  <a:lnTo>
                    <a:pt x="635829" y="8962"/>
                  </a:lnTo>
                  <a:lnTo>
                    <a:pt x="572422" y="15721"/>
                  </a:lnTo>
                  <a:lnTo>
                    <a:pt x="511188" y="24235"/>
                  </a:lnTo>
                  <a:lnTo>
                    <a:pt x="452343" y="34423"/>
                  </a:lnTo>
                  <a:lnTo>
                    <a:pt x="396102" y="46208"/>
                  </a:lnTo>
                  <a:lnTo>
                    <a:pt x="342680" y="59509"/>
                  </a:lnTo>
                  <a:lnTo>
                    <a:pt x="292293" y="74247"/>
                  </a:lnTo>
                  <a:lnTo>
                    <a:pt x="245157" y="90344"/>
                  </a:lnTo>
                  <a:lnTo>
                    <a:pt x="201487" y="107720"/>
                  </a:lnTo>
                  <a:lnTo>
                    <a:pt x="161499" y="126296"/>
                  </a:lnTo>
                  <a:lnTo>
                    <a:pt x="125408" y="145994"/>
                  </a:lnTo>
                  <a:lnTo>
                    <a:pt x="93429" y="166732"/>
                  </a:lnTo>
                  <a:lnTo>
                    <a:pt x="42674" y="211019"/>
                  </a:lnTo>
                  <a:lnTo>
                    <a:pt x="10955" y="258522"/>
                  </a:lnTo>
                  <a:lnTo>
                    <a:pt x="0" y="308609"/>
                  </a:lnTo>
                  <a:lnTo>
                    <a:pt x="2774" y="333919"/>
                  </a:lnTo>
                  <a:lnTo>
                    <a:pt x="24327" y="382770"/>
                  </a:lnTo>
                  <a:lnTo>
                    <a:pt x="65780" y="428732"/>
                  </a:lnTo>
                  <a:lnTo>
                    <a:pt x="125408" y="471169"/>
                  </a:lnTo>
                  <a:lnTo>
                    <a:pt x="161499" y="490868"/>
                  </a:lnTo>
                  <a:lnTo>
                    <a:pt x="201487" y="509447"/>
                  </a:lnTo>
                  <a:lnTo>
                    <a:pt x="245157" y="526827"/>
                  </a:lnTo>
                  <a:lnTo>
                    <a:pt x="292293" y="542929"/>
                  </a:lnTo>
                  <a:lnTo>
                    <a:pt x="342680" y="557674"/>
                  </a:lnTo>
                  <a:lnTo>
                    <a:pt x="396102" y="570981"/>
                  </a:lnTo>
                  <a:lnTo>
                    <a:pt x="452343" y="582772"/>
                  </a:lnTo>
                  <a:lnTo>
                    <a:pt x="511188" y="592966"/>
                  </a:lnTo>
                  <a:lnTo>
                    <a:pt x="572422" y="601486"/>
                  </a:lnTo>
                  <a:lnTo>
                    <a:pt x="635829" y="608250"/>
                  </a:lnTo>
                  <a:lnTo>
                    <a:pt x="701192" y="613180"/>
                  </a:lnTo>
                  <a:lnTo>
                    <a:pt x="768298" y="616196"/>
                  </a:lnTo>
                  <a:lnTo>
                    <a:pt x="836929" y="617219"/>
                  </a:lnTo>
                  <a:lnTo>
                    <a:pt x="905579" y="616196"/>
                  </a:lnTo>
                  <a:lnTo>
                    <a:pt x="972701" y="613180"/>
                  </a:lnTo>
                  <a:lnTo>
                    <a:pt x="1038079" y="608250"/>
                  </a:lnTo>
                  <a:lnTo>
                    <a:pt x="1101499" y="601486"/>
                  </a:lnTo>
                  <a:lnTo>
                    <a:pt x="1162744" y="592966"/>
                  </a:lnTo>
                  <a:lnTo>
                    <a:pt x="1221599" y="582772"/>
                  </a:lnTo>
                  <a:lnTo>
                    <a:pt x="1277849" y="570981"/>
                  </a:lnTo>
                  <a:lnTo>
                    <a:pt x="1331279" y="557674"/>
                  </a:lnTo>
                  <a:lnTo>
                    <a:pt x="1381672" y="542929"/>
                  </a:lnTo>
                  <a:lnTo>
                    <a:pt x="1428813" y="526827"/>
                  </a:lnTo>
                  <a:lnTo>
                    <a:pt x="1472487" y="509447"/>
                  </a:lnTo>
                  <a:lnTo>
                    <a:pt x="1512479" y="490868"/>
                  </a:lnTo>
                  <a:lnTo>
                    <a:pt x="1548573" y="471169"/>
                  </a:lnTo>
                  <a:lnTo>
                    <a:pt x="1580553" y="450431"/>
                  </a:lnTo>
                  <a:lnTo>
                    <a:pt x="1631311" y="406152"/>
                  </a:lnTo>
                  <a:lnTo>
                    <a:pt x="1663030" y="358666"/>
                  </a:lnTo>
                  <a:lnTo>
                    <a:pt x="1673986" y="308609"/>
                  </a:lnTo>
                  <a:lnTo>
                    <a:pt x="1671212" y="283282"/>
                  </a:lnTo>
                  <a:lnTo>
                    <a:pt x="1649659" y="234408"/>
                  </a:lnTo>
                  <a:lnTo>
                    <a:pt x="1608204" y="188434"/>
                  </a:lnTo>
                  <a:lnTo>
                    <a:pt x="1548573" y="145994"/>
                  </a:lnTo>
                  <a:lnTo>
                    <a:pt x="1512479" y="126296"/>
                  </a:lnTo>
                  <a:lnTo>
                    <a:pt x="1472487" y="107720"/>
                  </a:lnTo>
                  <a:lnTo>
                    <a:pt x="1428813" y="90344"/>
                  </a:lnTo>
                  <a:lnTo>
                    <a:pt x="1381672" y="74247"/>
                  </a:lnTo>
                  <a:lnTo>
                    <a:pt x="1331279" y="59509"/>
                  </a:lnTo>
                  <a:lnTo>
                    <a:pt x="1277849" y="46208"/>
                  </a:lnTo>
                  <a:lnTo>
                    <a:pt x="1221599" y="34423"/>
                  </a:lnTo>
                  <a:lnTo>
                    <a:pt x="1162744" y="24235"/>
                  </a:lnTo>
                  <a:lnTo>
                    <a:pt x="1101499" y="15721"/>
                  </a:lnTo>
                  <a:lnTo>
                    <a:pt x="1038079" y="8962"/>
                  </a:lnTo>
                  <a:lnTo>
                    <a:pt x="972701" y="4035"/>
                  </a:lnTo>
                  <a:lnTo>
                    <a:pt x="905579" y="1022"/>
                  </a:lnTo>
                  <a:lnTo>
                    <a:pt x="83692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844790" y="4671567"/>
              <a:ext cx="1674495" cy="617220"/>
            </a:xfrm>
            <a:custGeom>
              <a:avLst/>
              <a:gdLst/>
              <a:ahLst/>
              <a:cxnLst/>
              <a:rect l="l" t="t" r="r" b="b"/>
              <a:pathLst>
                <a:path w="1674495" h="617220">
                  <a:moveTo>
                    <a:pt x="0" y="308609"/>
                  </a:moveTo>
                  <a:lnTo>
                    <a:pt x="10955" y="258522"/>
                  </a:lnTo>
                  <a:lnTo>
                    <a:pt x="42674" y="211019"/>
                  </a:lnTo>
                  <a:lnTo>
                    <a:pt x="93429" y="166732"/>
                  </a:lnTo>
                  <a:lnTo>
                    <a:pt x="125408" y="145994"/>
                  </a:lnTo>
                  <a:lnTo>
                    <a:pt x="161499" y="126296"/>
                  </a:lnTo>
                  <a:lnTo>
                    <a:pt x="201487" y="107720"/>
                  </a:lnTo>
                  <a:lnTo>
                    <a:pt x="245157" y="90344"/>
                  </a:lnTo>
                  <a:lnTo>
                    <a:pt x="292293" y="74247"/>
                  </a:lnTo>
                  <a:lnTo>
                    <a:pt x="342680" y="59509"/>
                  </a:lnTo>
                  <a:lnTo>
                    <a:pt x="396102" y="46208"/>
                  </a:lnTo>
                  <a:lnTo>
                    <a:pt x="452343" y="34423"/>
                  </a:lnTo>
                  <a:lnTo>
                    <a:pt x="511188" y="24235"/>
                  </a:lnTo>
                  <a:lnTo>
                    <a:pt x="572422" y="15721"/>
                  </a:lnTo>
                  <a:lnTo>
                    <a:pt x="635829" y="8962"/>
                  </a:lnTo>
                  <a:lnTo>
                    <a:pt x="701192" y="4035"/>
                  </a:lnTo>
                  <a:lnTo>
                    <a:pt x="768298" y="1022"/>
                  </a:lnTo>
                  <a:lnTo>
                    <a:pt x="836929" y="0"/>
                  </a:lnTo>
                  <a:lnTo>
                    <a:pt x="905579" y="1022"/>
                  </a:lnTo>
                  <a:lnTo>
                    <a:pt x="972701" y="4035"/>
                  </a:lnTo>
                  <a:lnTo>
                    <a:pt x="1038079" y="8962"/>
                  </a:lnTo>
                  <a:lnTo>
                    <a:pt x="1101499" y="15721"/>
                  </a:lnTo>
                  <a:lnTo>
                    <a:pt x="1162744" y="24235"/>
                  </a:lnTo>
                  <a:lnTo>
                    <a:pt x="1221599" y="34423"/>
                  </a:lnTo>
                  <a:lnTo>
                    <a:pt x="1277849" y="46208"/>
                  </a:lnTo>
                  <a:lnTo>
                    <a:pt x="1331279" y="59509"/>
                  </a:lnTo>
                  <a:lnTo>
                    <a:pt x="1381672" y="74247"/>
                  </a:lnTo>
                  <a:lnTo>
                    <a:pt x="1428813" y="90344"/>
                  </a:lnTo>
                  <a:lnTo>
                    <a:pt x="1472487" y="107720"/>
                  </a:lnTo>
                  <a:lnTo>
                    <a:pt x="1512479" y="126296"/>
                  </a:lnTo>
                  <a:lnTo>
                    <a:pt x="1548573" y="145994"/>
                  </a:lnTo>
                  <a:lnTo>
                    <a:pt x="1580553" y="166732"/>
                  </a:lnTo>
                  <a:lnTo>
                    <a:pt x="1631311" y="211019"/>
                  </a:lnTo>
                  <a:lnTo>
                    <a:pt x="1663030" y="258522"/>
                  </a:lnTo>
                  <a:lnTo>
                    <a:pt x="1673986" y="308609"/>
                  </a:lnTo>
                  <a:lnTo>
                    <a:pt x="1671212" y="333919"/>
                  </a:lnTo>
                  <a:lnTo>
                    <a:pt x="1649659" y="382770"/>
                  </a:lnTo>
                  <a:lnTo>
                    <a:pt x="1608204" y="428732"/>
                  </a:lnTo>
                  <a:lnTo>
                    <a:pt x="1548573" y="471169"/>
                  </a:lnTo>
                  <a:lnTo>
                    <a:pt x="1512479" y="490868"/>
                  </a:lnTo>
                  <a:lnTo>
                    <a:pt x="1472487" y="509447"/>
                  </a:lnTo>
                  <a:lnTo>
                    <a:pt x="1428813" y="526827"/>
                  </a:lnTo>
                  <a:lnTo>
                    <a:pt x="1381672" y="542929"/>
                  </a:lnTo>
                  <a:lnTo>
                    <a:pt x="1331279" y="557674"/>
                  </a:lnTo>
                  <a:lnTo>
                    <a:pt x="1277849" y="570981"/>
                  </a:lnTo>
                  <a:lnTo>
                    <a:pt x="1221599" y="582772"/>
                  </a:lnTo>
                  <a:lnTo>
                    <a:pt x="1162744" y="592966"/>
                  </a:lnTo>
                  <a:lnTo>
                    <a:pt x="1101499" y="601486"/>
                  </a:lnTo>
                  <a:lnTo>
                    <a:pt x="1038079" y="608250"/>
                  </a:lnTo>
                  <a:lnTo>
                    <a:pt x="972701" y="613180"/>
                  </a:lnTo>
                  <a:lnTo>
                    <a:pt x="905579" y="616196"/>
                  </a:lnTo>
                  <a:lnTo>
                    <a:pt x="836929" y="617219"/>
                  </a:lnTo>
                  <a:lnTo>
                    <a:pt x="768298" y="616196"/>
                  </a:lnTo>
                  <a:lnTo>
                    <a:pt x="701192" y="613180"/>
                  </a:lnTo>
                  <a:lnTo>
                    <a:pt x="635829" y="608250"/>
                  </a:lnTo>
                  <a:lnTo>
                    <a:pt x="572422" y="601486"/>
                  </a:lnTo>
                  <a:lnTo>
                    <a:pt x="511188" y="592966"/>
                  </a:lnTo>
                  <a:lnTo>
                    <a:pt x="452343" y="582772"/>
                  </a:lnTo>
                  <a:lnTo>
                    <a:pt x="396102" y="570981"/>
                  </a:lnTo>
                  <a:lnTo>
                    <a:pt x="342680" y="557674"/>
                  </a:lnTo>
                  <a:lnTo>
                    <a:pt x="292293" y="542929"/>
                  </a:lnTo>
                  <a:lnTo>
                    <a:pt x="245157" y="526827"/>
                  </a:lnTo>
                  <a:lnTo>
                    <a:pt x="201487" y="509447"/>
                  </a:lnTo>
                  <a:lnTo>
                    <a:pt x="161499" y="490868"/>
                  </a:lnTo>
                  <a:lnTo>
                    <a:pt x="125408" y="471169"/>
                  </a:lnTo>
                  <a:lnTo>
                    <a:pt x="93429" y="450431"/>
                  </a:lnTo>
                  <a:lnTo>
                    <a:pt x="42674" y="406152"/>
                  </a:lnTo>
                  <a:lnTo>
                    <a:pt x="10955" y="358666"/>
                  </a:lnTo>
                  <a:lnTo>
                    <a:pt x="0" y="308609"/>
                  </a:lnTo>
                  <a:close/>
                </a:path>
              </a:pathLst>
            </a:custGeom>
            <a:ln w="12700">
              <a:solidFill>
                <a:srgbClr val="6C4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643620" y="3891152"/>
              <a:ext cx="76200" cy="780415"/>
            </a:xfrm>
            <a:custGeom>
              <a:avLst/>
              <a:gdLst/>
              <a:ahLst/>
              <a:cxnLst/>
              <a:rect l="l" t="t" r="r" b="b"/>
              <a:pathLst>
                <a:path w="76200" h="780414">
                  <a:moveTo>
                    <a:pt x="34925" y="704088"/>
                  </a:moveTo>
                  <a:lnTo>
                    <a:pt x="0" y="704088"/>
                  </a:lnTo>
                  <a:lnTo>
                    <a:pt x="38100" y="780288"/>
                  </a:lnTo>
                  <a:lnTo>
                    <a:pt x="69786" y="716915"/>
                  </a:lnTo>
                  <a:lnTo>
                    <a:pt x="34925" y="716915"/>
                  </a:lnTo>
                  <a:lnTo>
                    <a:pt x="34925" y="704088"/>
                  </a:lnTo>
                  <a:close/>
                </a:path>
                <a:path w="76200" h="780414">
                  <a:moveTo>
                    <a:pt x="41275" y="0"/>
                  </a:moveTo>
                  <a:lnTo>
                    <a:pt x="34925" y="0"/>
                  </a:lnTo>
                  <a:lnTo>
                    <a:pt x="34925" y="716915"/>
                  </a:lnTo>
                  <a:lnTo>
                    <a:pt x="41275" y="716915"/>
                  </a:lnTo>
                  <a:lnTo>
                    <a:pt x="41275" y="0"/>
                  </a:lnTo>
                  <a:close/>
                </a:path>
                <a:path w="76200" h="780414">
                  <a:moveTo>
                    <a:pt x="76200" y="704088"/>
                  </a:moveTo>
                  <a:lnTo>
                    <a:pt x="41275" y="704088"/>
                  </a:lnTo>
                  <a:lnTo>
                    <a:pt x="41275" y="716915"/>
                  </a:lnTo>
                  <a:lnTo>
                    <a:pt x="69786" y="716915"/>
                  </a:lnTo>
                  <a:lnTo>
                    <a:pt x="76200" y="7040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910198" y="1792287"/>
            <a:ext cx="5461000" cy="4206875"/>
          </a:xfrm>
          <a:prstGeom prst="rect">
            <a:avLst/>
          </a:prstGeom>
          <a:ln w="9525">
            <a:solidFill>
              <a:srgbClr val="0A48C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00"/>
              </a:spcBef>
            </a:pPr>
            <a:endParaRPr sz="1400">
              <a:latin typeface="Times New Roman"/>
              <a:cs typeface="Times New Roman"/>
            </a:endParaRPr>
          </a:p>
          <a:p>
            <a:pPr marL="1385570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Data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Collection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90"/>
              </a:spcBef>
            </a:pPr>
            <a:endParaRPr sz="1400">
              <a:latin typeface="Calibri"/>
              <a:cs typeface="Calibri"/>
            </a:endParaRPr>
          </a:p>
          <a:p>
            <a:pPr marL="2331720" marR="2242185" algn="ctr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Raw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Data v0</a:t>
            </a:r>
            <a:endParaRPr sz="1800">
              <a:latin typeface="Calibri"/>
              <a:cs typeface="Calibri"/>
            </a:endParaRPr>
          </a:p>
          <a:p>
            <a:pPr marL="991869" marR="2863215" algn="ctr">
              <a:lnSpc>
                <a:spcPct val="100000"/>
              </a:lnSpc>
              <a:spcBef>
                <a:spcPts val="1000"/>
              </a:spcBef>
            </a:pPr>
            <a:r>
              <a:rPr sz="1400" spc="-10" dirty="0">
                <a:latin typeface="Calibri"/>
                <a:cs typeface="Calibri"/>
              </a:rPr>
              <a:t>Extracting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Parsing </a:t>
            </a:r>
            <a:r>
              <a:rPr sz="1400" dirty="0">
                <a:latin typeface="Calibri"/>
                <a:cs typeface="Calibri"/>
              </a:rPr>
              <a:t>Data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interest (BeatifulSoup)</a:t>
            </a:r>
            <a:endParaRPr sz="1400">
              <a:latin typeface="Calibri"/>
              <a:cs typeface="Calibri"/>
            </a:endParaRPr>
          </a:p>
          <a:p>
            <a:pPr marL="2331720" marR="2242185" algn="ctr">
              <a:lnSpc>
                <a:spcPct val="100000"/>
              </a:lnSpc>
              <a:spcBef>
                <a:spcPts val="65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Raw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Data v1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8</a:t>
            </a:fld>
            <a:endParaRPr spc="4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4067" y="1408836"/>
            <a:ext cx="10183495" cy="3824765"/>
          </a:xfrm>
          <a:prstGeom prst="rect">
            <a:avLst/>
          </a:prstGeom>
        </p:spPr>
        <p:txBody>
          <a:bodyPr vert="horz" wrap="square" lIns="0" tIns="10731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45"/>
              </a:spcBef>
              <a:buClr>
                <a:srgbClr val="292929"/>
              </a:buClr>
              <a:buFont typeface="Arial MT"/>
              <a:buChar char="•"/>
              <a:tabLst>
                <a:tab pos="240665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b="1" spc="-204" dirty="0">
                <a:solidFill>
                  <a:srgbClr val="292929"/>
                </a:solidFill>
                <a:latin typeface="Arial"/>
                <a:cs typeface="Arial"/>
              </a:rPr>
              <a:t>checked</a:t>
            </a:r>
            <a:r>
              <a:rPr sz="2200" b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20" dirty="0">
                <a:solidFill>
                  <a:srgbClr val="292929"/>
                </a:solidFill>
                <a:latin typeface="Arial"/>
                <a:cs typeface="Arial"/>
              </a:rPr>
              <a:t>for</a:t>
            </a:r>
            <a:r>
              <a:rPr sz="2200" b="1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204" dirty="0">
                <a:solidFill>
                  <a:srgbClr val="292929"/>
                </a:solidFill>
                <a:latin typeface="Arial"/>
                <a:cs typeface="Arial"/>
              </a:rPr>
              <a:t>consistency</a:t>
            </a:r>
            <a:r>
              <a:rPr sz="2200" b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(missing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format,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etc.)</a:t>
            </a:r>
            <a:endParaRPr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74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Types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basic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statistics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explored</a:t>
            </a:r>
            <a:endParaRPr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ts val="2510"/>
              </a:lnSpc>
              <a:spcBef>
                <a:spcPts val="735"/>
              </a:spcBef>
              <a:buFont typeface="Arial MT"/>
              <a:buChar char="•"/>
              <a:tabLst>
                <a:tab pos="240665" algn="l"/>
                <a:tab pos="5115560" algn="l"/>
              </a:tabLst>
            </a:pPr>
            <a:r>
              <a:rPr sz="2200" b="1" spc="-204" dirty="0">
                <a:solidFill>
                  <a:srgbClr val="292929"/>
                </a:solidFill>
                <a:latin typeface="Arial"/>
                <a:cs typeface="Arial"/>
              </a:rPr>
              <a:t>Outcomes</a:t>
            </a:r>
            <a:r>
              <a:rPr sz="2200" b="1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2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b="1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2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200" dirty="0">
                <a:solidFill>
                  <a:srgbClr val="292929"/>
                </a:solidFill>
                <a:latin typeface="Arial"/>
                <a:cs typeface="Arial"/>
              </a:rPr>
              <a:t>mission</a:t>
            </a:r>
            <a:r>
              <a:rPr sz="2200" b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50" dirty="0">
                <a:solidFill>
                  <a:srgbClr val="292929"/>
                </a:solidFill>
                <a:latin typeface="Arial"/>
                <a:cs typeface="Arial"/>
              </a:rPr>
              <a:t>were</a:t>
            </a:r>
            <a:r>
              <a:rPr sz="2200" b="1" spc="-10" dirty="0">
                <a:solidFill>
                  <a:srgbClr val="292929"/>
                </a:solidFill>
                <a:latin typeface="Arial"/>
                <a:cs typeface="Arial"/>
              </a:rPr>
              <a:t> explored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combines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 dirty="0">
              <a:latin typeface="Microsoft Sans Serif"/>
              <a:cs typeface="Microsoft Sans Serif"/>
            </a:endParaRPr>
          </a:p>
          <a:p>
            <a:pPr marL="241300">
              <a:lnSpc>
                <a:spcPts val="2510"/>
              </a:lnSpc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attempted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pad.</a:t>
            </a:r>
            <a:endParaRPr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ts val="2460"/>
              </a:lnSpc>
              <a:spcBef>
                <a:spcPts val="730"/>
              </a:spcBef>
              <a:buFont typeface="Arial MT"/>
              <a:buChar char="•"/>
              <a:tabLst>
                <a:tab pos="240665" algn="l"/>
                <a:tab pos="8711565" algn="l"/>
              </a:tabLst>
            </a:pP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b="1" spc="-150" dirty="0">
                <a:solidFill>
                  <a:srgbClr val="292929"/>
                </a:solidFill>
                <a:latin typeface="Arial"/>
                <a:cs typeface="Arial"/>
              </a:rPr>
              <a:t>create</a:t>
            </a:r>
            <a:r>
              <a:rPr sz="2200" b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85" dirty="0">
                <a:solidFill>
                  <a:srgbClr val="292929"/>
                </a:solidFill>
                <a:latin typeface="Arial"/>
                <a:cs typeface="Arial"/>
              </a:rPr>
              <a:t>new</a:t>
            </a:r>
            <a:r>
              <a:rPr sz="2200" b="1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20" dirty="0">
                <a:solidFill>
                  <a:srgbClr val="292929"/>
                </a:solidFill>
                <a:latin typeface="Arial"/>
                <a:cs typeface="Arial"/>
              </a:rPr>
              <a:t>label</a:t>
            </a:r>
            <a:r>
              <a:rPr sz="2200" b="1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interested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b="1" spc="-150" dirty="0">
                <a:solidFill>
                  <a:srgbClr val="292929"/>
                </a:solidFill>
                <a:latin typeface="Arial"/>
                <a:cs typeface="Arial"/>
              </a:rPr>
              <a:t>landing</a:t>
            </a:r>
            <a:r>
              <a:rPr sz="2200" b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292929"/>
                </a:solidFill>
                <a:latin typeface="Arial"/>
                <a:cs typeface="Arial"/>
              </a:rPr>
              <a:t>outcome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	It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b="1" spc="-140" dirty="0">
                <a:solidFill>
                  <a:srgbClr val="292929"/>
                </a:solidFill>
                <a:latin typeface="Arial"/>
                <a:cs typeface="Arial"/>
              </a:rPr>
              <a:t>binary</a:t>
            </a:r>
            <a:endParaRPr sz="2200" dirty="0">
              <a:latin typeface="Arial"/>
              <a:cs typeface="Arial"/>
            </a:endParaRPr>
          </a:p>
          <a:p>
            <a:pPr marL="241300">
              <a:lnSpc>
                <a:spcPts val="2580"/>
              </a:lnSpc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metric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named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“</a:t>
            </a:r>
            <a:r>
              <a:rPr sz="2300" i="1" spc="-95" dirty="0">
                <a:solidFill>
                  <a:srgbClr val="292929"/>
                </a:solidFill>
                <a:latin typeface="Arial"/>
                <a:cs typeface="Arial"/>
              </a:rPr>
              <a:t>Class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”: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for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1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landings.</a:t>
            </a:r>
            <a:endParaRPr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ts val="2510"/>
              </a:lnSpc>
              <a:spcBef>
                <a:spcPts val="725"/>
              </a:spcBef>
              <a:buFont typeface="Arial MT"/>
              <a:buChar char="•"/>
              <a:tabLst>
                <a:tab pos="240665" algn="l"/>
                <a:tab pos="7644130" algn="l"/>
                <a:tab pos="9687560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later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stage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(EDA),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created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b="1" spc="-225" dirty="0">
                <a:solidFill>
                  <a:srgbClr val="292929"/>
                </a:solidFill>
                <a:latin typeface="Arial"/>
                <a:cs typeface="Arial"/>
              </a:rPr>
              <a:t>dummy</a:t>
            </a:r>
            <a:r>
              <a:rPr sz="2200" b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60" dirty="0">
                <a:solidFill>
                  <a:srgbClr val="292929"/>
                </a:solidFill>
                <a:latin typeface="Arial"/>
                <a:cs typeface="Arial"/>
              </a:rPr>
              <a:t>variables</a:t>
            </a:r>
            <a:r>
              <a:rPr sz="2200" b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OneHotEncoder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2200" b="1" spc="-25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endParaRPr sz="2200" dirty="0">
              <a:latin typeface="Arial"/>
              <a:cs typeface="Arial"/>
            </a:endParaRPr>
          </a:p>
          <a:p>
            <a:pPr marL="241300">
              <a:lnSpc>
                <a:spcPts val="2510"/>
              </a:lnSpc>
            </a:pPr>
            <a:r>
              <a:rPr sz="2200" b="1" spc="-170" dirty="0">
                <a:solidFill>
                  <a:srgbClr val="292929"/>
                </a:solidFill>
                <a:latin typeface="Arial"/>
                <a:cs typeface="Arial"/>
              </a:rPr>
              <a:t>convert</a:t>
            </a:r>
            <a:r>
              <a:rPr sz="2200" b="1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60" dirty="0">
                <a:solidFill>
                  <a:srgbClr val="292929"/>
                </a:solidFill>
                <a:latin typeface="Arial"/>
                <a:cs typeface="Arial"/>
              </a:rPr>
              <a:t>categorical</a:t>
            </a:r>
            <a:r>
              <a:rPr sz="2200" b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05" dirty="0">
                <a:solidFill>
                  <a:srgbClr val="292929"/>
                </a:solidFill>
                <a:latin typeface="Arial"/>
                <a:cs typeface="Arial"/>
              </a:rPr>
              <a:t>into</a:t>
            </a:r>
            <a:r>
              <a:rPr sz="2200" b="1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155" dirty="0">
                <a:solidFill>
                  <a:srgbClr val="292929"/>
                </a:solidFill>
                <a:latin typeface="Arial"/>
                <a:cs typeface="Arial"/>
              </a:rPr>
              <a:t>binary</a:t>
            </a:r>
            <a:r>
              <a:rPr sz="2200" b="1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(numeric)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variables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modelling.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5715" indent="-228600">
              <a:lnSpc>
                <a:spcPts val="2380"/>
              </a:lnSpc>
              <a:spcBef>
                <a:spcPts val="103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b="1" spc="-160" dirty="0">
                <a:solidFill>
                  <a:srgbClr val="292929"/>
                </a:solidFill>
                <a:latin typeface="Arial"/>
                <a:cs typeface="Arial"/>
              </a:rPr>
              <a:t>GitHub</a:t>
            </a:r>
            <a:r>
              <a:rPr sz="2200" b="1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b="1" spc="-305" dirty="0">
                <a:solidFill>
                  <a:srgbClr val="292929"/>
                </a:solidFill>
                <a:latin typeface="Arial"/>
                <a:cs typeface="Arial"/>
              </a:rPr>
              <a:t>URL:</a:t>
            </a:r>
            <a:r>
              <a:rPr lang="es-CL" sz="2400" dirty="0">
                <a:hlinkClick r:id="rId2"/>
              </a:rPr>
              <a:t> semana-10v3/</a:t>
            </a:r>
            <a:r>
              <a:rPr lang="es-CL" sz="2400" dirty="0" err="1">
                <a:hlinkClick r:id="rId2"/>
              </a:rPr>
              <a:t>labs</a:t>
            </a:r>
            <a:r>
              <a:rPr lang="es-CL" sz="2400" dirty="0">
                <a:hlinkClick r:id="rId2"/>
              </a:rPr>
              <a:t>-</a:t>
            </a:r>
            <a:r>
              <a:rPr lang="es-CL" sz="2400" dirty="0" err="1">
                <a:hlinkClick r:id="rId2"/>
              </a:rPr>
              <a:t>jupyter</a:t>
            </a:r>
            <a:r>
              <a:rPr lang="es-CL" sz="2400" dirty="0">
                <a:hlinkClick r:id="rId2"/>
              </a:rPr>
              <a:t>-</a:t>
            </a:r>
            <a:r>
              <a:rPr lang="es-CL" sz="2400" dirty="0" err="1">
                <a:hlinkClick r:id="rId2"/>
              </a:rPr>
              <a:t>spacex</a:t>
            </a:r>
            <a:r>
              <a:rPr lang="es-CL" sz="2400" dirty="0">
                <a:hlinkClick r:id="rId2"/>
              </a:rPr>
              <a:t>-Data wrangling-v3-Luis-Salas.ipynb at </a:t>
            </a:r>
            <a:r>
              <a:rPr lang="es-CL" sz="2400" dirty="0" err="1">
                <a:hlinkClick r:id="rId2"/>
              </a:rPr>
              <a:t>main</a:t>
            </a:r>
            <a:r>
              <a:rPr lang="es-CL" sz="2400" dirty="0">
                <a:hlinkClick r:id="rId2"/>
              </a:rPr>
              <a:t> · </a:t>
            </a:r>
            <a:r>
              <a:rPr lang="es-CL" sz="2400" dirty="0" err="1">
                <a:hlinkClick r:id="rId2"/>
              </a:rPr>
              <a:t>IngSalass</a:t>
            </a:r>
            <a:r>
              <a:rPr lang="es-CL" sz="2400" dirty="0">
                <a:hlinkClick r:id="rId2"/>
              </a:rPr>
              <a:t>/semana-10v3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9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Data</a:t>
            </a:r>
            <a:r>
              <a:rPr spc="-175" dirty="0"/>
              <a:t> </a:t>
            </a:r>
            <a:r>
              <a:rPr spc="-85" dirty="0"/>
              <a:t>Wrangling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</TotalTime>
  <Words>3585</Words>
  <Application>Microsoft Office PowerPoint</Application>
  <PresentationFormat>Panorámica</PresentationFormat>
  <Paragraphs>448</Paragraphs>
  <Slides>47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3" baseType="lpstr">
      <vt:lpstr>Arial</vt:lpstr>
      <vt:lpstr>Arial MT</vt:lpstr>
      <vt:lpstr>Calibri</vt:lpstr>
      <vt:lpstr>Microsoft Sans Serif</vt:lpstr>
      <vt:lpstr>Times New Roman</vt:lpstr>
      <vt:lpstr>Office Theme</vt:lpstr>
      <vt:lpstr>Presentación de PowerPoint</vt:lpstr>
      <vt:lpstr>Outline</vt:lpstr>
      <vt:lpstr>Executive Summary</vt:lpstr>
      <vt:lpstr>Introduction</vt:lpstr>
      <vt:lpstr>Presentación de PowerPoint</vt:lpstr>
      <vt:lpstr>Methodology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Presentación de PowerPoint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Presentación de PowerPoint</vt:lpstr>
      <vt:lpstr>Launch Sites Locations</vt:lpstr>
      <vt:lpstr>Success/Failed launches for each site</vt:lpstr>
      <vt:lpstr>Distances between a launch site to its proximities</vt:lpstr>
      <vt:lpstr>Presentación de PowerPoint</vt:lpstr>
      <vt:lpstr>Total Success Launches by Site</vt:lpstr>
      <vt:lpstr>Sites with the best Success Rate</vt:lpstr>
      <vt:lpstr>Correlation between Payload/Booster and Success (1)</vt:lpstr>
      <vt:lpstr>Correlation between Payload/Booster and Success (2)</vt:lpstr>
      <vt:lpstr>Presentación de PowerPoint</vt:lpstr>
      <vt:lpstr>Classification Accuracy</vt:lpstr>
      <vt:lpstr>Confusion Matrix</vt:lpstr>
      <vt:lpstr>Conclusions</vt:lpstr>
      <vt:lpstr>Appendix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Capstone Project - Sergio Fernández</dc:title>
  <dc:creator>YAN Luo</dc:creator>
  <cp:lastModifiedBy>SALAS Luis</cp:lastModifiedBy>
  <cp:revision>4</cp:revision>
  <dcterms:created xsi:type="dcterms:W3CDTF">2024-12-11T20:34:26Z</dcterms:created>
  <dcterms:modified xsi:type="dcterms:W3CDTF">2024-12-15T02:59:31Z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2024-12-11T00:00:00Z</vt:filetime>
  </property>
  <property fmtid="{D5CDD505-2E9C-101B-9397-08002B2CF9AE}" pid="3" name="Creator">
    <vt:lpwstr>Microsoft® PowerPoint® para Microsoft 365</vt:lpwstr>
  </property>
  <property fmtid="{D5CDD505-2E9C-101B-9397-08002B2CF9AE}" pid="4" name="LastSaved">
    <vt:filetime>2024-12-11T00:00:00Z</vt:filetime>
  </property>
  <property fmtid="{D5CDD505-2E9C-101B-9397-08002B2CF9AE}" pid="5" name="Producer">
    <vt:lpwstr>Microsoft® PowerPoint® para Microsoft 365</vt:lpwstr>
  </property>
</Properties>
</file>